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handoutMasterIdLst>
    <p:handoutMasterId r:id="rId16"/>
  </p:handoutMasterIdLst>
  <p:sldIdLst>
    <p:sldId id="256" r:id="rId2"/>
    <p:sldId id="274" r:id="rId3"/>
    <p:sldId id="257" r:id="rId4"/>
    <p:sldId id="268" r:id="rId5"/>
    <p:sldId id="259" r:id="rId6"/>
    <p:sldId id="258" r:id="rId7"/>
    <p:sldId id="271" r:id="rId8"/>
    <p:sldId id="261" r:id="rId9"/>
    <p:sldId id="264" r:id="rId10"/>
    <p:sldId id="275" r:id="rId11"/>
    <p:sldId id="262" r:id="rId12"/>
    <p:sldId id="272" r:id="rId13"/>
    <p:sldId id="27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49" autoAdjust="0"/>
  </p:normalViewPr>
  <p:slideViewPr>
    <p:cSldViewPr>
      <p:cViewPr varScale="1">
        <p:scale>
          <a:sx n="57" d="100"/>
          <a:sy n="57" d="100"/>
        </p:scale>
        <p:origin x="-79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fontAlgn="auto">
              <a:spcBef>
                <a:spcPts val="0"/>
              </a:spcBef>
              <a:spcAft>
                <a:spcPts val="0"/>
              </a:spcAft>
              <a:defRPr sz="1200" smtClean="0">
                <a:latin typeface="+mn-lt"/>
              </a:defRPr>
            </a:lvl1pPr>
          </a:lstStyle>
          <a:p>
            <a:pPr>
              <a:defRPr/>
            </a:pPr>
            <a:fld id="{00600A7B-9CD0-4DE1-8247-19FB60BA01BE}" type="datetimeFigureOut">
              <a:rPr lang="en-US"/>
              <a:pPr>
                <a:defRPr/>
              </a:pPr>
              <a:t>5/13/2011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fontAlgn="auto">
              <a:spcBef>
                <a:spcPts val="0"/>
              </a:spcBef>
              <a:spcAft>
                <a:spcPts val="0"/>
              </a:spcAft>
              <a:defRPr sz="1200" smtClean="0">
                <a:latin typeface="+mn-lt"/>
              </a:defRPr>
            </a:lvl1pPr>
          </a:lstStyle>
          <a:p>
            <a:pPr>
              <a:defRPr/>
            </a:pPr>
            <a:fld id="{7B2E4E52-54BE-4376-A2AB-CFCA083D2CB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fontAlgn="auto">
              <a:spcBef>
                <a:spcPts val="0"/>
              </a:spcBef>
              <a:spcAft>
                <a:spcPts val="0"/>
              </a:spcAft>
              <a:defRPr sz="1200" smtClean="0">
                <a:latin typeface="+mn-lt"/>
              </a:defRPr>
            </a:lvl1pPr>
          </a:lstStyle>
          <a:p>
            <a:pPr>
              <a:defRPr/>
            </a:pPr>
            <a:fld id="{E5171212-A2B5-4285-B44E-47E9F2A373F6}" type="datetimeFigureOut">
              <a:rPr lang="en-US"/>
              <a:pPr>
                <a:defRPr/>
              </a:pPr>
              <a:t>5/13/2011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fontAlgn="auto">
              <a:spcBef>
                <a:spcPts val="0"/>
              </a:spcBef>
              <a:spcAft>
                <a:spcPts val="0"/>
              </a:spcAft>
              <a:defRPr sz="1200" smtClean="0">
                <a:latin typeface="+mn-lt"/>
              </a:defRPr>
            </a:lvl1pPr>
          </a:lstStyle>
          <a:p>
            <a:pPr>
              <a:defRPr/>
            </a:pPr>
            <a:fld id="{B1183E4A-1226-4C26-9696-FB642B4C13F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Summer is truly one of my favorite times in Community Development due in large part to the hundreds of children we have on campus. This time is especially busy for Recreation and Fitness and Community Outreach and Education who provide constant youth programming throughout the summer months. </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CEC1DA-69B0-462A-85BB-EE1E9D826E9F}"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Our Junior Lifeguarding classes increased enrollment this year.  The Junior Guard class helps develop the strength and endurance in the water and also teaches personal safety skills, basic water safety awareness and injury prevention as well as an introduction into lifeguard training.</a:t>
            </a:r>
          </a:p>
          <a:p>
            <a:pPr>
              <a:spcBef>
                <a:spcPct val="0"/>
              </a:spcBef>
            </a:pPr>
            <a:endParaRPr lang="en-US" smtClean="0"/>
          </a:p>
          <a:p>
            <a:pPr>
              <a:spcBef>
                <a:spcPct val="0"/>
              </a:spcBef>
            </a:pPr>
            <a:r>
              <a:rPr lang="en-US" smtClean="0"/>
              <a:t>Our Junior Lifeguard camp ends with class participants competing at the annual Lifeguard games held at White Water Bay.  This year the Junior Guard team placed third in a simulated scanning event, and 4</a:t>
            </a:r>
            <a:r>
              <a:rPr lang="en-US" baseline="30000" smtClean="0"/>
              <a:t>th</a:t>
            </a:r>
            <a:r>
              <a:rPr lang="en-US" smtClean="0"/>
              <a:t> place in Deep Water tug of war, The Rescue Relay and Spinal Injury Management.</a:t>
            </a:r>
          </a:p>
          <a:p>
            <a:pPr>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1EDE2E-3AF7-4A0D-8333-50E05095EC4B}"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spcBef>
                <a:spcPct val="0"/>
              </a:spcBef>
            </a:pPr>
            <a:r>
              <a:rPr lang="en-US" smtClean="0"/>
              <a:t>Recreation &amp; Fitness saw a 18.7% increase in their enrollment over 2009 with more than 1,900 participants. Sports Camps enrollments alone had an increase of over 57 percent.  Learn to Swim remains highly popular and limited only by the number of instructors available.  Preschool and Beginners sections have been full all Summer.  Capacity is expected to increase as more instructors are added.</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0D5DF4-3D79-4B3E-86A1-EBC8FD52E209}"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2008 -- $46,605   2009--$62,966   2010--$68,424</a:t>
            </a:r>
          </a:p>
          <a:p>
            <a:pPr>
              <a:spcBef>
                <a:spcPct val="0"/>
              </a:spcBef>
            </a:pPr>
            <a:r>
              <a:rPr lang="en-US" smtClean="0"/>
              <a:t>Recreation and Fitness also saw an 8.7% increase in revenue over last year</a:t>
            </a:r>
          </a:p>
          <a:p>
            <a:pPr>
              <a:spcBef>
                <a:spcPct val="0"/>
              </a:spcBef>
            </a:pPr>
            <a:r>
              <a:rPr lang="en-US" smtClean="0"/>
              <a:t> </a:t>
            </a:r>
          </a:p>
          <a:p>
            <a:pPr>
              <a:spcBef>
                <a:spcPct val="0"/>
              </a:spcBef>
            </a:pPr>
            <a:r>
              <a:rPr lang="en-US" smtClean="0"/>
              <a:t> </a:t>
            </a:r>
          </a:p>
          <a:p>
            <a:pPr>
              <a:spcBef>
                <a:spcPct val="0"/>
              </a:spcBef>
            </a:pPr>
            <a:r>
              <a:rPr lang="en-US" smtClean="0"/>
              <a:t> </a:t>
            </a:r>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F229CD-3A91-4FE0-8D8A-837E0AAB8B8B}"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677BF5-EEAC-4F70-ABD6-9EFC1C677B1B}" type="slidenum">
              <a:rPr lang="en-US"/>
              <a:pPr fontAlgn="base">
                <a:spcBef>
                  <a:spcPct val="0"/>
                </a:spcBef>
                <a:spcAft>
                  <a:spcPct val="0"/>
                </a:spcAft>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Community Outreach and Education operates two programs -- College for Kids and Teens and the Music Theater Camps and Academy, which are academic enrichment programs.</a:t>
            </a:r>
          </a:p>
          <a:p>
            <a:pPr>
              <a:spcBef>
                <a:spcPct val="0"/>
              </a:spcBef>
            </a:pPr>
            <a:endParaRPr lang="en-US" smtClean="0"/>
          </a:p>
          <a:p>
            <a:pPr>
              <a:spcBef>
                <a:spcPct val="0"/>
              </a:spcBef>
            </a:pPr>
            <a:r>
              <a:rPr lang="en-US" smtClean="0"/>
              <a:t>Recreation and Fitness operates several programs: Our Learn to swim classes are American Red Cross lessons for ages 18 months through adult. Sports Camps are ½ day camps in a variety of sports such as T-ball, baseball, soccer, basketball and tennis. (Others include golf, swimming, cheer and dance and football.)  Snoopy Squad and Peanuts Gang are two hour mini-camp that provide a swimming lesson, activities in the gym and craft time. Snoopy squad is for ages 3-5 and Peanuts Gang is for ages 6 to 9.  Swim Camps are competitive swim clinics for ages 6 to 14.  Junior Lifeguard is for ages 11 to 15  and is way for Recreation and Fitness to transition students from swimming lessons to the lifeguard training program. Our Swim Team offers weekly structured workouts and swim meets for ages 5 to 15.</a:t>
            </a:r>
          </a:p>
          <a:p>
            <a:pPr>
              <a:spcBef>
                <a:spcPct val="0"/>
              </a:spcBef>
            </a:pPr>
            <a:endParaRPr lang="en-US" smtClean="0"/>
          </a:p>
          <a:p>
            <a:pPr>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9A3111-CE9A-4071-8CC0-B438367AC2EA}"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College for Kids and Teens serves first through eighth grades. The program began June 7</a:t>
            </a:r>
            <a:r>
              <a:rPr lang="en-US" baseline="30000" smtClean="0"/>
              <a:t>th</a:t>
            </a:r>
            <a:r>
              <a:rPr lang="en-US" smtClean="0"/>
              <a:t> and ran through the end of July.  The program served over 300 students this summer from throughout the metro area and beyond.  Our total enrollment for the summer was over 1,800.   This was a 100% increase over the previous year.  The number of individual students attending our College for Kids Summer Programs has also increased nearly 12% this year.</a:t>
            </a:r>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5CF920-2446-45AD-82FB-566F001B0C83}"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Community Outreach &amp; Education wing of the FACE Center was completed this year and all administrative offices, as well as the College for Kids classes started full operation at the new facility this Summer.  The classrooms allowed the program the freedom to organize and schedule classes as needed to maximize usage.  This allowed for a large increase in enrollments without competing for campus space.</a:t>
            </a: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5DB946-2194-4CAA-AE5D-81BAFD20259A}"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Our most popular classes continue to be our Music Theater Camps and Academy. This year we had three camps for Grades first through fifth. Our first camp was a production of “Spaced Out” for first through third graders. The fourth and fifth graders performed “Cinderella.”  And our Music Theater Academy, for grades sixth through eighth, presented a Broadway junior production: “Thoroughly Modern Millie” about the Roaring 20s.</a:t>
            </a:r>
          </a:p>
          <a:p>
            <a:pPr>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D7538C-A971-4F72-A4A8-07243889A581}"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most popular classes based on enrollment were in the creative arts division.  This section includes both our performing and visual arts classes. Our Humanities and Social Science Classes included reading, creative writing, various book clubs, leadership, language, and history.  This year our own Martin Ramirez taught a Youth in Government class including a trip to the Oklahoma Capitol.  Some of our more popular science classes included CSI, Backyard biology, chemistry and physics.  While our computer applications classes were popular our math classes continue to have low enrollment.</a:t>
            </a:r>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2A458B-B24F-4DAC-B0EB-A55E9020483A}"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Community Outreach and Education is expecting a 21% increase in revenue over last year. We were able to cover our costs including supplies and salaries for instructors and counselors by 80%.  This year continues the upward trend of momentum pushing College for Kids to new heights.  Parents were able to take advantage of a new package discount offered this year encouraging students to sign up in additional sections.</a:t>
            </a:r>
          </a:p>
          <a:p>
            <a:pPr>
              <a:spcBef>
                <a:spcPct val="0"/>
              </a:spcBef>
            </a:pPr>
            <a:r>
              <a:rPr lang="en-US" smtClean="0"/>
              <a:t>Summer 2008 Revenue $25,794.00 </a:t>
            </a:r>
          </a:p>
          <a:p>
            <a:pPr>
              <a:spcBef>
                <a:spcPct val="0"/>
              </a:spcBef>
            </a:pPr>
            <a:r>
              <a:rPr lang="en-US" smtClean="0"/>
              <a:t>Summer 2009 Revenue $43,788.41</a:t>
            </a:r>
          </a:p>
          <a:p>
            <a:pPr>
              <a:spcBef>
                <a:spcPct val="0"/>
              </a:spcBef>
            </a:pPr>
            <a:r>
              <a:rPr lang="en-US" smtClean="0"/>
              <a:t>Summer 2010 Revenue $53,000.00 (based on minimum estimates)</a:t>
            </a:r>
          </a:p>
          <a:p>
            <a:pPr>
              <a:spcBef>
                <a:spcPct val="0"/>
              </a:spcBef>
            </a:pPr>
            <a:r>
              <a:rPr lang="en-US" smtClean="0"/>
              <a:t>Total cost: $61,700 Personnel &amp; $3,800 Supplies</a:t>
            </a:r>
          </a:p>
          <a:p>
            <a:pPr>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C55366-8D24-49AE-AA5B-6FF60283C1B6}"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Recreation and Fitness classes and camps began June 1 and ended August 6. Camps focused on specific Sports, overall Fitness or just plain Fun. In addition to the camps, swim lessons and swim team were also offered.</a:t>
            </a:r>
          </a:p>
          <a:p>
            <a:pPr>
              <a:spcBef>
                <a:spcPct val="0"/>
              </a:spcBef>
            </a:pPr>
            <a:endParaRPr lang="en-US" smtClean="0"/>
          </a:p>
          <a:p>
            <a:pPr>
              <a:spcBef>
                <a:spcPct val="0"/>
              </a:spcBef>
            </a:pPr>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2E4EA9-8C3F-4565-A079-94857971FDF8}"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year saw the addition of all day FitKids camps offered the first week of June and the week of the July 4</a:t>
            </a:r>
            <a:r>
              <a:rPr lang="en-US" baseline="30000" smtClean="0"/>
              <a:t>th</a:t>
            </a:r>
            <a:r>
              <a:rPr lang="en-US" smtClean="0"/>
              <a:t> Holiday. Before and After Camp Care was offered to accommodate the working schedules of parents.  The campers had multiple camps to choose from each week including the continuation of the Sports and Fitkids camps plus the new Camp-Rec, for children that wanted to be active, but were not interested in a specific sport. </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3789C2-C95B-4676-93CE-4D76A1CBC77D}"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Logo1a"/>
          <p:cNvPicPr>
            <a:picLocks noChangeAspect="1" noChangeArrowheads="1"/>
          </p:cNvPicPr>
          <p:nvPr/>
        </p:nvPicPr>
        <p:blipFill>
          <a:blip r:embed="rId2" cstate="print"/>
          <a:srcRect/>
          <a:stretch>
            <a:fillRect/>
          </a:stretch>
        </p:blipFill>
        <p:spPr bwMode="auto">
          <a:xfrm>
            <a:off x="3048000" y="5638800"/>
            <a:ext cx="2667000" cy="939800"/>
          </a:xfrm>
          <a:prstGeom prst="rect">
            <a:avLst/>
          </a:prstGeom>
          <a:noFill/>
          <a:ln w="9525">
            <a:noFill/>
            <a:miter lim="800000"/>
            <a:headEnd/>
            <a:tailEnd/>
          </a:ln>
        </p:spPr>
      </p:pic>
      <p:sp>
        <p:nvSpPr>
          <p:cNvPr id="5" name="Rectangle 3"/>
          <p:cNvSpPr>
            <a:spLocks noChangeArrowheads="1"/>
          </p:cNvSpPr>
          <p:nvPr/>
        </p:nvSpPr>
        <p:spPr bwMode="gray">
          <a:xfrm>
            <a:off x="0" y="0"/>
            <a:ext cx="9144000" cy="5157788"/>
          </a:xfrm>
          <a:prstGeom prst="rect">
            <a:avLst/>
          </a:prstGeom>
          <a:solidFill>
            <a:schemeClr val="accent1"/>
          </a:solidFill>
          <a:ln w="0" algn="ctr">
            <a:noFill/>
            <a:miter lim="800000"/>
            <a:headEnd/>
            <a:tailEnd/>
          </a:ln>
          <a:effectLst/>
        </p:spPr>
        <p:txBody>
          <a:bodyPr wrap="none" anchor="ctr"/>
          <a:lstStyle/>
          <a:p>
            <a:pPr>
              <a:defRPr/>
            </a:pPr>
            <a:endParaRPr lang="en-US" dirty="0">
              <a:solidFill>
                <a:srgbClr val="1A1A70"/>
              </a:solidFill>
            </a:endParaRPr>
          </a:p>
        </p:txBody>
      </p:sp>
      <p:sp>
        <p:nvSpPr>
          <p:cNvPr id="6" name="Rectangle 4"/>
          <p:cNvSpPr>
            <a:spLocks noChangeArrowheads="1"/>
          </p:cNvSpPr>
          <p:nvPr/>
        </p:nvSpPr>
        <p:spPr bwMode="gray">
          <a:xfrm>
            <a:off x="1262063" y="0"/>
            <a:ext cx="2362200" cy="4953000"/>
          </a:xfrm>
          <a:prstGeom prst="rect">
            <a:avLst/>
          </a:prstGeom>
          <a:gradFill rotWithShape="1">
            <a:gsLst>
              <a:gs pos="0">
                <a:schemeClr val="accent1"/>
              </a:gs>
              <a:gs pos="100000">
                <a:schemeClr val="accent1">
                  <a:gamma/>
                  <a:shade val="72549"/>
                  <a:invGamma/>
                </a:schemeClr>
              </a:gs>
            </a:gsLst>
            <a:lin ang="5400000" scaled="1"/>
          </a:gradFill>
          <a:ln w="9525">
            <a:noFill/>
            <a:miter lim="800000"/>
            <a:headEnd/>
            <a:tailEnd/>
          </a:ln>
          <a:effectLst/>
        </p:spPr>
        <p:txBody>
          <a:bodyPr wrap="none" anchor="ctr"/>
          <a:lstStyle/>
          <a:p>
            <a:pPr>
              <a:defRPr/>
            </a:pPr>
            <a:endParaRPr lang="en-US" dirty="0">
              <a:solidFill>
                <a:srgbClr val="1A1A70"/>
              </a:solidFill>
            </a:endParaRPr>
          </a:p>
        </p:txBody>
      </p:sp>
      <p:sp>
        <p:nvSpPr>
          <p:cNvPr id="7" name="Rectangle 5"/>
          <p:cNvSpPr>
            <a:spLocks noChangeArrowheads="1"/>
          </p:cNvSpPr>
          <p:nvPr/>
        </p:nvSpPr>
        <p:spPr bwMode="gray">
          <a:xfrm>
            <a:off x="304800" y="2400300"/>
            <a:ext cx="8458200" cy="1104900"/>
          </a:xfrm>
          <a:prstGeom prst="rect">
            <a:avLst/>
          </a:prstGeom>
          <a:gradFill rotWithShape="1">
            <a:gsLst>
              <a:gs pos="0">
                <a:schemeClr val="tx1"/>
              </a:gs>
              <a:gs pos="100000">
                <a:schemeClr val="accent1"/>
              </a:gs>
            </a:gsLst>
            <a:lin ang="0" scaled="1"/>
          </a:gradFill>
          <a:ln w="9525">
            <a:noFill/>
            <a:miter lim="800000"/>
            <a:headEnd/>
            <a:tailEnd/>
          </a:ln>
          <a:effectLst/>
        </p:spPr>
        <p:txBody>
          <a:bodyPr wrap="none" anchor="ctr"/>
          <a:lstStyle/>
          <a:p>
            <a:pPr>
              <a:defRPr/>
            </a:pPr>
            <a:endParaRPr lang="en-US" dirty="0">
              <a:solidFill>
                <a:srgbClr val="1A1A70"/>
              </a:solidFill>
            </a:endParaRPr>
          </a:p>
        </p:txBody>
      </p:sp>
      <p:sp>
        <p:nvSpPr>
          <p:cNvPr id="8" name="Rectangle 8"/>
          <p:cNvSpPr>
            <a:spLocks noChangeArrowheads="1"/>
          </p:cNvSpPr>
          <p:nvPr/>
        </p:nvSpPr>
        <p:spPr bwMode="gray">
          <a:xfrm>
            <a:off x="1276350" y="4941888"/>
            <a:ext cx="7867650" cy="217487"/>
          </a:xfrm>
          <a:prstGeom prst="rect">
            <a:avLst/>
          </a:prstGeom>
          <a:solidFill>
            <a:schemeClr val="folHlink"/>
          </a:solidFill>
          <a:ln w="9525">
            <a:noFill/>
            <a:miter lim="800000"/>
            <a:headEnd/>
            <a:tailEnd/>
          </a:ln>
          <a:effectLst/>
        </p:spPr>
        <p:txBody>
          <a:bodyPr wrap="none" anchor="ctr"/>
          <a:lstStyle/>
          <a:p>
            <a:pPr>
              <a:defRPr/>
            </a:pPr>
            <a:endParaRPr lang="en-US" dirty="0">
              <a:solidFill>
                <a:srgbClr val="1A1A70"/>
              </a:solidFill>
            </a:endParaRPr>
          </a:p>
        </p:txBody>
      </p:sp>
      <p:sp>
        <p:nvSpPr>
          <p:cNvPr id="9" name="Rectangle 9"/>
          <p:cNvSpPr>
            <a:spLocks noChangeArrowheads="1"/>
          </p:cNvSpPr>
          <p:nvPr/>
        </p:nvSpPr>
        <p:spPr bwMode="gray">
          <a:xfrm>
            <a:off x="304800" y="304800"/>
            <a:ext cx="8534400" cy="4343400"/>
          </a:xfrm>
          <a:prstGeom prst="rect">
            <a:avLst/>
          </a:prstGeom>
          <a:noFill/>
          <a:ln w="9525">
            <a:solidFill>
              <a:schemeClr val="folHlink"/>
            </a:solidFill>
            <a:miter lim="800000"/>
            <a:headEnd/>
            <a:tailEnd/>
          </a:ln>
          <a:effectLst/>
        </p:spPr>
        <p:txBody>
          <a:bodyPr wrap="none" anchor="ctr"/>
          <a:lstStyle/>
          <a:p>
            <a:pPr>
              <a:defRPr/>
            </a:pPr>
            <a:endParaRPr lang="en-US" dirty="0">
              <a:solidFill>
                <a:srgbClr val="1A1A70"/>
              </a:solidFill>
            </a:endParaRPr>
          </a:p>
        </p:txBody>
      </p:sp>
      <p:sp>
        <p:nvSpPr>
          <p:cNvPr id="10" name="Rectangle 10"/>
          <p:cNvSpPr>
            <a:spLocks noChangeArrowheads="1"/>
          </p:cNvSpPr>
          <p:nvPr/>
        </p:nvSpPr>
        <p:spPr bwMode="gray">
          <a:xfrm>
            <a:off x="7391400" y="914400"/>
            <a:ext cx="1600200" cy="1447800"/>
          </a:xfrm>
          <a:prstGeom prst="rect">
            <a:avLst/>
          </a:prstGeom>
          <a:noFill/>
          <a:ln w="9525">
            <a:solidFill>
              <a:schemeClr val="folHlink"/>
            </a:solidFill>
            <a:miter lim="800000"/>
            <a:headEnd/>
            <a:tailEnd/>
          </a:ln>
          <a:effectLst/>
        </p:spPr>
        <p:txBody>
          <a:bodyPr wrap="none" anchor="ctr"/>
          <a:lstStyle/>
          <a:p>
            <a:pPr>
              <a:defRPr/>
            </a:pPr>
            <a:endParaRPr lang="en-US" dirty="0">
              <a:solidFill>
                <a:srgbClr val="1A1A70"/>
              </a:solidFill>
            </a:endParaRPr>
          </a:p>
        </p:txBody>
      </p:sp>
      <p:sp>
        <p:nvSpPr>
          <p:cNvPr id="11" name="Rectangle 11"/>
          <p:cNvSpPr>
            <a:spLocks noChangeArrowheads="1"/>
          </p:cNvSpPr>
          <p:nvPr/>
        </p:nvSpPr>
        <p:spPr bwMode="gray">
          <a:xfrm>
            <a:off x="8305800" y="0"/>
            <a:ext cx="76200" cy="1752600"/>
          </a:xfrm>
          <a:prstGeom prst="rect">
            <a:avLst/>
          </a:prstGeom>
          <a:solidFill>
            <a:schemeClr val="folHlink"/>
          </a:solidFill>
          <a:ln w="9525">
            <a:noFill/>
            <a:miter lim="800000"/>
            <a:headEnd/>
            <a:tailEnd/>
          </a:ln>
          <a:effectLst/>
        </p:spPr>
        <p:txBody>
          <a:bodyPr wrap="none" anchor="ctr"/>
          <a:lstStyle/>
          <a:p>
            <a:pPr>
              <a:defRPr/>
            </a:pPr>
            <a:endParaRPr lang="en-US" dirty="0">
              <a:solidFill>
                <a:srgbClr val="1A1A70"/>
              </a:solidFill>
            </a:endParaRPr>
          </a:p>
        </p:txBody>
      </p:sp>
      <p:pic>
        <p:nvPicPr>
          <p:cNvPr id="12" name="Picture 12" descr="graduation"/>
          <p:cNvPicPr>
            <a:picLocks noChangeAspect="1" noChangeArrowheads="1"/>
          </p:cNvPicPr>
          <p:nvPr/>
        </p:nvPicPr>
        <p:blipFill>
          <a:blip r:embed="rId3" cstate="print"/>
          <a:srcRect/>
          <a:stretch>
            <a:fillRect/>
          </a:stretch>
        </p:blipFill>
        <p:spPr bwMode="auto">
          <a:xfrm>
            <a:off x="1273175" y="4941888"/>
            <a:ext cx="2057400" cy="1143000"/>
          </a:xfrm>
          <a:prstGeom prst="rect">
            <a:avLst/>
          </a:prstGeom>
          <a:noFill/>
          <a:ln w="9525">
            <a:noFill/>
            <a:miter lim="800000"/>
            <a:headEnd/>
            <a:tailEnd/>
          </a:ln>
        </p:spPr>
      </p:pic>
      <p:pic>
        <p:nvPicPr>
          <p:cNvPr id="13" name="Picture 13" descr="IMG_2425"/>
          <p:cNvPicPr>
            <a:picLocks noChangeAspect="1" noChangeArrowheads="1"/>
          </p:cNvPicPr>
          <p:nvPr/>
        </p:nvPicPr>
        <p:blipFill>
          <a:blip r:embed="rId4" cstate="print"/>
          <a:srcRect/>
          <a:stretch>
            <a:fillRect/>
          </a:stretch>
        </p:blipFill>
        <p:spPr bwMode="auto">
          <a:xfrm>
            <a:off x="0" y="3505200"/>
            <a:ext cx="1276350" cy="1447800"/>
          </a:xfrm>
          <a:prstGeom prst="rect">
            <a:avLst/>
          </a:prstGeom>
          <a:noFill/>
          <a:ln w="9525">
            <a:noFill/>
            <a:miter lim="800000"/>
            <a:headEnd/>
            <a:tailEnd/>
          </a:ln>
        </p:spPr>
      </p:pic>
      <p:sp>
        <p:nvSpPr>
          <p:cNvPr id="8198" name="Rectangle 6"/>
          <p:cNvSpPr>
            <a:spLocks noGrp="1" noChangeArrowheads="1"/>
          </p:cNvSpPr>
          <p:nvPr>
            <p:ph type="ctrTitle"/>
          </p:nvPr>
        </p:nvSpPr>
        <p:spPr>
          <a:xfrm>
            <a:off x="457200" y="2590800"/>
            <a:ext cx="8229600" cy="685800"/>
          </a:xfrm>
        </p:spPr>
        <p:txBody>
          <a:bodyPr/>
          <a:lstStyle>
            <a:lvl1pPr>
              <a:defRPr sz="4800"/>
            </a:lvl1pPr>
          </a:lstStyle>
          <a:p>
            <a:r>
              <a:rPr lang="en-US" smtClean="0"/>
              <a:t>Click to edit Master title style</a:t>
            </a:r>
            <a:endParaRPr lang="en-US"/>
          </a:p>
        </p:txBody>
      </p:sp>
      <p:sp>
        <p:nvSpPr>
          <p:cNvPr id="8199" name="Rectangle 7"/>
          <p:cNvSpPr>
            <a:spLocks noGrp="1" noChangeArrowheads="1"/>
          </p:cNvSpPr>
          <p:nvPr>
            <p:ph type="subTitle" idx="1"/>
          </p:nvPr>
        </p:nvSpPr>
        <p:spPr>
          <a:xfrm>
            <a:off x="1828800" y="3733800"/>
            <a:ext cx="5867400" cy="457200"/>
          </a:xfrm>
        </p:spPr>
        <p:txBody>
          <a:bodyPr/>
          <a:lstStyle>
            <a:lvl1pPr marL="0" indent="0" algn="ctr">
              <a:buFont typeface="Wingdings" pitchFamily="2" charset="2"/>
              <a:buNone/>
              <a:defRPr b="1">
                <a:solidFill>
                  <a:schemeClr val="bg1"/>
                </a:solidFill>
              </a:defRPr>
            </a:lvl1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FB41C895-06EE-408F-AC7F-E544DAE39FA6}"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169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169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A7D1CD51-7B4B-45CA-9C85-5D348C9A9F37}"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8580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383F2D92-3CCE-4525-A6BE-50E25C5781DB}"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F04E0350-5409-4856-AEED-8E2B0E62DD29}"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2C33E805-4B83-4F9F-8FBD-971731D8E401}"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D4A74F26-D58C-4FB9-83FB-6206453C961D}"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48AF9DE8-0E6C-4D13-A680-A5047116150A}"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993E0A1A-314C-4C31-A3BB-48B857268170}"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07F443C3-F596-4901-A4B7-DC6AB902E3E8}"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0F352DFD-34FC-44C7-9CBA-1A3CDE8582A2}"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092A152D-D935-4CFC-88F3-C42A36FAD44E}"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gray">
          <a:xfrm>
            <a:off x="0" y="9525"/>
            <a:ext cx="9144000" cy="1028700"/>
          </a:xfrm>
          <a:prstGeom prst="rect">
            <a:avLst/>
          </a:prstGeom>
          <a:solidFill>
            <a:schemeClr val="tx1"/>
          </a:solidFill>
          <a:ln w="9525">
            <a:noFill/>
            <a:miter lim="800000"/>
            <a:headEnd/>
            <a:tailEnd/>
          </a:ln>
          <a:effectLst/>
        </p:spPr>
        <p:txBody>
          <a:bodyPr wrap="none" anchor="ctr"/>
          <a:lstStyle/>
          <a:p>
            <a:pPr>
              <a:defRPr/>
            </a:pPr>
            <a:endParaRPr lang="en-US" dirty="0">
              <a:solidFill>
                <a:srgbClr val="1A1A70"/>
              </a:solidFill>
            </a:endParaRPr>
          </a:p>
        </p:txBody>
      </p:sp>
      <p:sp>
        <p:nvSpPr>
          <p:cNvPr id="7171" name="Rectangle 3"/>
          <p:cNvSpPr>
            <a:spLocks noChangeArrowheads="1"/>
          </p:cNvSpPr>
          <p:nvPr/>
        </p:nvSpPr>
        <p:spPr bwMode="gray">
          <a:xfrm>
            <a:off x="1447800" y="0"/>
            <a:ext cx="7696200" cy="879475"/>
          </a:xfrm>
          <a:prstGeom prst="rect">
            <a:avLst/>
          </a:prstGeom>
          <a:solidFill>
            <a:schemeClr val="tx2"/>
          </a:solidFill>
          <a:ln w="9525">
            <a:noFill/>
            <a:miter lim="800000"/>
            <a:headEnd/>
            <a:tailEnd/>
          </a:ln>
          <a:effectLst/>
        </p:spPr>
        <p:txBody>
          <a:bodyPr wrap="none" anchor="ctr"/>
          <a:lstStyle/>
          <a:p>
            <a:pPr>
              <a:defRPr/>
            </a:pPr>
            <a:endParaRPr lang="en-US" dirty="0">
              <a:solidFill>
                <a:srgbClr val="1A1A70"/>
              </a:solidFill>
            </a:endParaRPr>
          </a:p>
        </p:txBody>
      </p:sp>
      <p:sp>
        <p:nvSpPr>
          <p:cNvPr id="7172" name="Rectangle 4"/>
          <p:cNvSpPr>
            <a:spLocks noChangeArrowheads="1"/>
          </p:cNvSpPr>
          <p:nvPr/>
        </p:nvSpPr>
        <p:spPr bwMode="gray">
          <a:xfrm>
            <a:off x="0" y="152400"/>
            <a:ext cx="9144000" cy="68580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defRPr/>
            </a:pPr>
            <a:endParaRPr lang="en-US" dirty="0">
              <a:solidFill>
                <a:srgbClr val="1A1A70"/>
              </a:solidFill>
            </a:endParaRPr>
          </a:p>
        </p:txBody>
      </p:sp>
      <p:sp>
        <p:nvSpPr>
          <p:cNvPr id="7173" name="Rectangle 5"/>
          <p:cNvSpPr>
            <a:spLocks noChangeArrowheads="1"/>
          </p:cNvSpPr>
          <p:nvPr/>
        </p:nvSpPr>
        <p:spPr bwMode="gray">
          <a:xfrm>
            <a:off x="0" y="1143000"/>
            <a:ext cx="228600" cy="5715000"/>
          </a:xfrm>
          <a:prstGeom prst="rect">
            <a:avLst/>
          </a:prstGeom>
          <a:gradFill rotWithShape="1">
            <a:gsLst>
              <a:gs pos="0">
                <a:schemeClr val="folHlink"/>
              </a:gs>
              <a:gs pos="100000">
                <a:schemeClr val="folHlink">
                  <a:gamma/>
                  <a:tint val="0"/>
                  <a:invGamma/>
                </a:schemeClr>
              </a:gs>
            </a:gsLst>
            <a:lin ang="5400000" scaled="1"/>
          </a:gradFill>
          <a:ln w="9525">
            <a:noFill/>
            <a:miter lim="800000"/>
            <a:headEnd/>
            <a:tailEnd/>
          </a:ln>
          <a:effectLst/>
        </p:spPr>
        <p:txBody>
          <a:bodyPr wrap="none" anchor="ctr"/>
          <a:lstStyle/>
          <a:p>
            <a:pPr>
              <a:defRPr/>
            </a:pPr>
            <a:endParaRPr lang="en-US" dirty="0">
              <a:solidFill>
                <a:srgbClr val="1A1A70"/>
              </a:solidFill>
            </a:endParaRPr>
          </a:p>
        </p:txBody>
      </p:sp>
      <p:sp>
        <p:nvSpPr>
          <p:cNvPr id="7174" name="Rectangle 6"/>
          <p:cNvSpPr>
            <a:spLocks noChangeArrowheads="1"/>
          </p:cNvSpPr>
          <p:nvPr/>
        </p:nvSpPr>
        <p:spPr bwMode="gray">
          <a:xfrm>
            <a:off x="8686800" y="0"/>
            <a:ext cx="76200" cy="609600"/>
          </a:xfrm>
          <a:prstGeom prst="rect">
            <a:avLst/>
          </a:prstGeom>
          <a:solidFill>
            <a:schemeClr val="folHlink"/>
          </a:solidFill>
          <a:ln w="9525">
            <a:noFill/>
            <a:miter lim="800000"/>
            <a:headEnd/>
            <a:tailEnd/>
          </a:ln>
          <a:effectLst/>
        </p:spPr>
        <p:txBody>
          <a:bodyPr wrap="none" anchor="ctr"/>
          <a:lstStyle/>
          <a:p>
            <a:pPr>
              <a:defRPr/>
            </a:pPr>
            <a:endParaRPr lang="en-US" dirty="0">
              <a:solidFill>
                <a:srgbClr val="1A1A70"/>
              </a:solidFill>
            </a:endParaRPr>
          </a:p>
        </p:txBody>
      </p:sp>
      <p:sp>
        <p:nvSpPr>
          <p:cNvPr id="1031" name="Rectangle 7"/>
          <p:cNvSpPr>
            <a:spLocks noGrp="1" noChangeArrowheads="1"/>
          </p:cNvSpPr>
          <p:nvPr>
            <p:ph type="body" idx="1"/>
          </p:nvPr>
        </p:nvSpPr>
        <p:spPr bwMode="gray">
          <a:xfrm>
            <a:off x="457200" y="13716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6" name="Rectangle 8"/>
          <p:cNvSpPr>
            <a:spLocks noChangeArrowheads="1"/>
          </p:cNvSpPr>
          <p:nvPr/>
        </p:nvSpPr>
        <p:spPr bwMode="gray">
          <a:xfrm>
            <a:off x="0" y="0"/>
            <a:ext cx="1447800" cy="1066800"/>
          </a:xfrm>
          <a:prstGeom prst="rect">
            <a:avLst/>
          </a:prstGeom>
          <a:solidFill>
            <a:schemeClr val="tx1"/>
          </a:solidFill>
          <a:ln w="9525">
            <a:noFill/>
            <a:miter lim="800000"/>
            <a:headEnd/>
            <a:tailEnd/>
          </a:ln>
          <a:effectLst/>
        </p:spPr>
        <p:txBody>
          <a:bodyPr wrap="none" anchor="ctr"/>
          <a:lstStyle/>
          <a:p>
            <a:pPr>
              <a:defRPr/>
            </a:pPr>
            <a:endParaRPr lang="en-US" dirty="0">
              <a:solidFill>
                <a:srgbClr val="1A1A70"/>
              </a:solidFill>
            </a:endParaRPr>
          </a:p>
        </p:txBody>
      </p:sp>
      <p:sp>
        <p:nvSpPr>
          <p:cNvPr id="7177" name="Rectangle 9"/>
          <p:cNvSpPr>
            <a:spLocks noChangeArrowheads="1"/>
          </p:cNvSpPr>
          <p:nvPr/>
        </p:nvSpPr>
        <p:spPr bwMode="gray">
          <a:xfrm>
            <a:off x="0" y="1035050"/>
            <a:ext cx="1447800" cy="228600"/>
          </a:xfrm>
          <a:prstGeom prst="rect">
            <a:avLst/>
          </a:prstGeom>
          <a:solidFill>
            <a:schemeClr val="accent1"/>
          </a:solidFill>
          <a:ln w="9525">
            <a:noFill/>
            <a:miter lim="800000"/>
            <a:headEnd/>
            <a:tailEnd/>
          </a:ln>
          <a:effectLst/>
        </p:spPr>
        <p:txBody>
          <a:bodyPr wrap="none" anchor="ctr"/>
          <a:lstStyle/>
          <a:p>
            <a:pPr>
              <a:defRPr/>
            </a:pPr>
            <a:endParaRPr lang="en-US" dirty="0">
              <a:solidFill>
                <a:srgbClr val="1A1A70"/>
              </a:solidFill>
            </a:endParaRPr>
          </a:p>
        </p:txBody>
      </p:sp>
      <p:sp>
        <p:nvSpPr>
          <p:cNvPr id="1034" name="Rectangle 10"/>
          <p:cNvSpPr>
            <a:spLocks noGrp="1" noChangeArrowheads="1"/>
          </p:cNvSpPr>
          <p:nvPr>
            <p:ph type="title"/>
          </p:nvPr>
        </p:nvSpPr>
        <p:spPr bwMode="gray">
          <a:xfrm>
            <a:off x="1447800" y="228600"/>
            <a:ext cx="6858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5" name="Picture 11" descr="New Entrance and Fountain"/>
          <p:cNvPicPr>
            <a:picLocks noChangeAspect="1" noChangeArrowheads="1"/>
          </p:cNvPicPr>
          <p:nvPr/>
        </p:nvPicPr>
        <p:blipFill>
          <a:blip r:embed="rId14" cstate="print"/>
          <a:srcRect/>
          <a:stretch>
            <a:fillRect/>
          </a:stretch>
        </p:blipFill>
        <p:spPr bwMode="auto">
          <a:xfrm>
            <a:off x="0" y="0"/>
            <a:ext cx="1524000" cy="1009650"/>
          </a:xfrm>
          <a:prstGeom prst="rect">
            <a:avLst/>
          </a:prstGeom>
          <a:noFill/>
          <a:ln w="9525">
            <a:noFill/>
            <a:miter lim="800000"/>
            <a:headEnd/>
            <a:tailEnd/>
          </a:ln>
        </p:spPr>
      </p:pic>
      <p:sp>
        <p:nvSpPr>
          <p:cNvPr id="7180" name="Text Box 12"/>
          <p:cNvSpPr txBox="1">
            <a:spLocks noChangeArrowheads="1"/>
          </p:cNvSpPr>
          <p:nvPr/>
        </p:nvSpPr>
        <p:spPr bwMode="auto">
          <a:xfrm>
            <a:off x="7467600" y="5867400"/>
            <a:ext cx="1158875" cy="396875"/>
          </a:xfrm>
          <a:prstGeom prst="rect">
            <a:avLst/>
          </a:prstGeom>
          <a:noFill/>
          <a:ln w="9525">
            <a:noFill/>
            <a:miter lim="800000"/>
            <a:headEnd/>
            <a:tailEnd/>
          </a:ln>
          <a:effectLst/>
        </p:spPr>
        <p:txBody>
          <a:bodyPr>
            <a:spAutoFit/>
          </a:bodyPr>
          <a:lstStyle/>
          <a:p>
            <a:pPr>
              <a:defRPr/>
            </a:pPr>
            <a:endParaRPr lang="en-US" sz="2000" dirty="0">
              <a:solidFill>
                <a:srgbClr val="1A1A70"/>
              </a:solidFill>
            </a:endParaRPr>
          </a:p>
        </p:txBody>
      </p:sp>
      <p:sp>
        <p:nvSpPr>
          <p:cNvPr id="7181" name="Rectangle 13"/>
          <p:cNvSpPr>
            <a:spLocks noGrp="1" noChangeArrowheads="1"/>
          </p:cNvSpPr>
          <p:nvPr>
            <p:ph type="sldNum" sz="quarter" idx="4"/>
          </p:nvPr>
        </p:nvSpPr>
        <p:spPr bwMode="auto">
          <a:xfrm>
            <a:off x="6629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smtClean="0">
                <a:latin typeface="+mn-lt"/>
              </a:defRPr>
            </a:lvl1pPr>
          </a:lstStyle>
          <a:p>
            <a:pPr>
              <a:defRPr/>
            </a:pPr>
            <a:fld id="{7731D6F2-2C8A-405F-B46E-313BC3CE13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p:timing>
    <p:tnLst>
      <p:par>
        <p:cTn id="1" dur="indefinite" restart="never" nodeType="tmRoot"/>
      </p:par>
    </p:tnLst>
  </p:timing>
  <p:txStyles>
    <p:titleStyle>
      <a:lvl1pPr algn="ctr" rtl="0" fontAlgn="base">
        <a:spcBef>
          <a:spcPct val="0"/>
        </a:spcBef>
        <a:spcAft>
          <a:spcPct val="0"/>
        </a:spcAft>
        <a:defRPr sz="3600">
          <a:solidFill>
            <a:schemeClr val="bg1"/>
          </a:solidFill>
          <a:latin typeface="+mj-lt"/>
          <a:ea typeface="+mj-ea"/>
          <a:cs typeface="+mj-cs"/>
        </a:defRPr>
      </a:lvl1pPr>
      <a:lvl2pPr algn="ctr" rtl="0" fontAlgn="base">
        <a:spcBef>
          <a:spcPct val="0"/>
        </a:spcBef>
        <a:spcAft>
          <a:spcPct val="0"/>
        </a:spcAft>
        <a:defRPr sz="3600">
          <a:solidFill>
            <a:schemeClr val="bg1"/>
          </a:solidFill>
          <a:latin typeface="Arial" charset="0"/>
        </a:defRPr>
      </a:lvl2pPr>
      <a:lvl3pPr algn="ctr" rtl="0" fontAlgn="base">
        <a:spcBef>
          <a:spcPct val="0"/>
        </a:spcBef>
        <a:spcAft>
          <a:spcPct val="0"/>
        </a:spcAft>
        <a:defRPr sz="3600">
          <a:solidFill>
            <a:schemeClr val="bg1"/>
          </a:solidFill>
          <a:latin typeface="Arial" charset="0"/>
        </a:defRPr>
      </a:lvl3pPr>
      <a:lvl4pPr algn="ctr" rtl="0" fontAlgn="base">
        <a:spcBef>
          <a:spcPct val="0"/>
        </a:spcBef>
        <a:spcAft>
          <a:spcPct val="0"/>
        </a:spcAft>
        <a:defRPr sz="3600">
          <a:solidFill>
            <a:schemeClr val="bg1"/>
          </a:solidFill>
          <a:latin typeface="Arial" charset="0"/>
        </a:defRPr>
      </a:lvl4pPr>
      <a:lvl5pPr algn="ctr" rtl="0" fontAlgn="base">
        <a:spcBef>
          <a:spcPct val="0"/>
        </a:spcBef>
        <a:spcAft>
          <a:spcPct val="0"/>
        </a:spcAft>
        <a:defRPr sz="3600">
          <a:solidFill>
            <a:schemeClr val="bg1"/>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Font typeface="Wingdings"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50000"/>
        <a:buFont typeface="Wingdings 2" pitchFamily="18" charset="2"/>
        <a:buChar char=""/>
        <a:defRPr sz="2800">
          <a:solidFill>
            <a:schemeClr val="tx1"/>
          </a:solidFill>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folHlink"/>
        </a:buClr>
        <a:buSzPct val="60000"/>
        <a:buFont typeface="Wingdings 2" pitchFamily="18" charset="2"/>
        <a:buChar char=""/>
        <a:defRPr sz="2000">
          <a:solidFill>
            <a:schemeClr val="tx1"/>
          </a:solidFill>
          <a:latin typeface="+mn-lt"/>
        </a:defRPr>
      </a:lvl4pPr>
      <a:lvl5pPr marL="2057400" indent="-228600" algn="l" rtl="0" fontAlgn="base">
        <a:spcBef>
          <a:spcPct val="20000"/>
        </a:spcBef>
        <a:spcAft>
          <a:spcPct val="0"/>
        </a:spcAft>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4.jpeg"/><Relationship Id="rId4" Type="http://schemas.openxmlformats.org/officeDocument/2006/relationships/oleObject" Target="../embeddings/Microsoft_Office_Excel_Chart3.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6.jpeg"/><Relationship Id="rId4" Type="http://schemas.openxmlformats.org/officeDocument/2006/relationships/oleObject" Target="../embeddings/Microsoft_Office_Excel_Chart4.xls"/></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jpeg"/><Relationship Id="rId4" Type="http://schemas.openxmlformats.org/officeDocument/2006/relationships/oleObject" Target="../embeddings/Microsoft_Office_Excel_Chart1.xls"/></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jpeg"/><Relationship Id="rId4" Type="http://schemas.openxmlformats.org/officeDocument/2006/relationships/oleObject" Target="../embeddings/Microsoft_Office_Excel_Chart2.xls"/></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04800" y="381000"/>
            <a:ext cx="8534400" cy="1676400"/>
          </a:xfrm>
        </p:spPr>
        <p:txBody>
          <a:bodyPr/>
          <a:lstStyle/>
          <a:p>
            <a:r>
              <a:rPr lang="en-US" sz="5400" smtClean="0"/>
              <a:t>Community Development</a:t>
            </a:r>
          </a:p>
        </p:txBody>
      </p:sp>
      <p:sp>
        <p:nvSpPr>
          <p:cNvPr id="3075" name="Subtitle 2"/>
          <p:cNvSpPr>
            <a:spLocks noGrp="1"/>
          </p:cNvSpPr>
          <p:nvPr>
            <p:ph type="subTitle" idx="1"/>
          </p:nvPr>
        </p:nvSpPr>
        <p:spPr>
          <a:xfrm>
            <a:off x="457200" y="2362200"/>
            <a:ext cx="8229600" cy="2590800"/>
          </a:xfrm>
        </p:spPr>
        <p:txBody>
          <a:bodyPr/>
          <a:lstStyle/>
          <a:p>
            <a:r>
              <a:rPr lang="en-US" b="0" smtClean="0"/>
              <a:t>August 16, 2010 </a:t>
            </a:r>
          </a:p>
          <a:p>
            <a:r>
              <a:rPr lang="en-US" b="0" smtClean="0"/>
              <a:t>Summer 2010 Youth Programming Report</a:t>
            </a:r>
          </a:p>
          <a:p>
            <a:r>
              <a:rPr lang="en-US" b="0" smtClean="0"/>
              <a:t>Community Outreach &amp; Education</a:t>
            </a:r>
          </a:p>
          <a:p>
            <a:r>
              <a:rPr lang="en-US" b="0" smtClean="0"/>
              <a:t>Recreation &amp; Fitness</a:t>
            </a:r>
            <a:endParaRPr lang="en-US"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solidFill>
            <a:schemeClr val="accent1"/>
          </a:solidFill>
        </p:spPr>
        <p:txBody>
          <a:bodyPr/>
          <a:lstStyle/>
          <a:p>
            <a:r>
              <a:rPr lang="en-US" smtClean="0"/>
              <a:t>RECREATION AND FITNESS</a:t>
            </a:r>
          </a:p>
        </p:txBody>
      </p:sp>
      <p:sp>
        <p:nvSpPr>
          <p:cNvPr id="12291" name="Content Placeholder 4"/>
          <p:cNvSpPr>
            <a:spLocks noGrp="1"/>
          </p:cNvSpPr>
          <p:nvPr>
            <p:ph idx="1"/>
          </p:nvPr>
        </p:nvSpPr>
        <p:spPr>
          <a:xfrm>
            <a:off x="914400" y="2286000"/>
            <a:ext cx="3352800" cy="3733800"/>
          </a:xfrm>
        </p:spPr>
        <p:txBody>
          <a:bodyPr/>
          <a:lstStyle/>
          <a:p>
            <a:r>
              <a:rPr lang="en-US" sz="2400" smtClean="0"/>
              <a:t>Junior Guard Class</a:t>
            </a:r>
          </a:p>
          <a:p>
            <a:pPr lvl="1"/>
            <a:r>
              <a:rPr lang="en-US" sz="2000" smtClean="0"/>
              <a:t>Grown 13% this year</a:t>
            </a:r>
          </a:p>
          <a:p>
            <a:r>
              <a:rPr lang="en-US" sz="2400" smtClean="0"/>
              <a:t>Junior Guard Camp</a:t>
            </a:r>
          </a:p>
          <a:p>
            <a:pPr lvl="1"/>
            <a:r>
              <a:rPr lang="en-US" sz="2000" smtClean="0"/>
              <a:t>Lifeguard Games Competition </a:t>
            </a:r>
          </a:p>
          <a:p>
            <a:pPr lvl="2"/>
            <a:r>
              <a:rPr lang="en-US" sz="1800" smtClean="0"/>
              <a:t>3</a:t>
            </a:r>
            <a:r>
              <a:rPr lang="en-US" sz="1800" baseline="30000" smtClean="0"/>
              <a:t>rd</a:t>
            </a:r>
            <a:r>
              <a:rPr lang="en-US" sz="1800" smtClean="0"/>
              <a:t> &amp; 4</a:t>
            </a:r>
            <a:r>
              <a:rPr lang="en-US" sz="1800" baseline="30000" smtClean="0"/>
              <a:t>th</a:t>
            </a:r>
            <a:r>
              <a:rPr lang="en-US" sz="1800" smtClean="0"/>
              <a:t> Place in several events</a:t>
            </a:r>
          </a:p>
          <a:p>
            <a:pPr lvl="2"/>
            <a:r>
              <a:rPr lang="en-US" sz="1800" smtClean="0"/>
              <a:t>5</a:t>
            </a:r>
            <a:r>
              <a:rPr lang="en-US" sz="1800" baseline="30000" smtClean="0"/>
              <a:t>th</a:t>
            </a:r>
            <a:r>
              <a:rPr lang="en-US" sz="1800" smtClean="0"/>
              <a:t> Place Overall</a:t>
            </a:r>
          </a:p>
          <a:p>
            <a:pPr>
              <a:buFont typeface="Wingdings" pitchFamily="2" charset="2"/>
              <a:buNone/>
            </a:pPr>
            <a:endParaRPr lang="en-US" sz="2400" smtClean="0"/>
          </a:p>
        </p:txBody>
      </p:sp>
      <p:sp>
        <p:nvSpPr>
          <p:cNvPr id="12292" name="Content Placeholder 2"/>
          <p:cNvSpPr txBox="1">
            <a:spLocks/>
          </p:cNvSpPr>
          <p:nvPr/>
        </p:nvSpPr>
        <p:spPr bwMode="auto">
          <a:xfrm>
            <a:off x="914400" y="1524000"/>
            <a:ext cx="7772400" cy="609600"/>
          </a:xfrm>
          <a:prstGeom prst="rect">
            <a:avLst/>
          </a:prstGeom>
          <a:noFill/>
          <a:ln w="9525">
            <a:noFill/>
            <a:miter lim="800000"/>
            <a:headEnd/>
            <a:tailEnd/>
          </a:ln>
        </p:spPr>
        <p:txBody>
          <a:bodyPr/>
          <a:lstStyle/>
          <a:p>
            <a:pPr marL="273050" indent="-273050" algn="ctr">
              <a:spcBef>
                <a:spcPts val="575"/>
              </a:spcBef>
              <a:buClr>
                <a:schemeClr val="accent1"/>
              </a:buClr>
              <a:buSzPct val="85000"/>
              <a:buFont typeface="Wingdings 2" pitchFamily="18" charset="2"/>
              <a:buNone/>
            </a:pPr>
            <a:r>
              <a:rPr lang="en-US" sz="2600" b="1"/>
              <a:t>Junior Lifeguard</a:t>
            </a:r>
          </a:p>
        </p:txBody>
      </p:sp>
      <p:pic>
        <p:nvPicPr>
          <p:cNvPr id="12293" name="Picture 6" descr="IMG_1827.JPG"/>
          <p:cNvPicPr>
            <a:picLocks noChangeAspect="1"/>
          </p:cNvPicPr>
          <p:nvPr/>
        </p:nvPicPr>
        <p:blipFill>
          <a:blip r:embed="rId3" cstate="print"/>
          <a:srcRect/>
          <a:stretch>
            <a:fillRect/>
          </a:stretch>
        </p:blipFill>
        <p:spPr bwMode="auto">
          <a:xfrm>
            <a:off x="4343400" y="2743200"/>
            <a:ext cx="4572000" cy="304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solidFill>
            <a:schemeClr val="accent1"/>
          </a:solidFill>
        </p:spPr>
        <p:txBody>
          <a:bodyPr/>
          <a:lstStyle/>
          <a:p>
            <a:r>
              <a:rPr lang="en-US" smtClean="0"/>
              <a:t>RECREATION AND FITNESS</a:t>
            </a:r>
          </a:p>
        </p:txBody>
      </p:sp>
      <p:sp>
        <p:nvSpPr>
          <p:cNvPr id="13315" name="Content Placeholder 2"/>
          <p:cNvSpPr>
            <a:spLocks noGrp="1"/>
          </p:cNvSpPr>
          <p:nvPr>
            <p:ph idx="1"/>
          </p:nvPr>
        </p:nvSpPr>
        <p:spPr>
          <a:xfrm>
            <a:off x="914400" y="1447800"/>
            <a:ext cx="7772400" cy="762000"/>
          </a:xfrm>
        </p:spPr>
        <p:txBody>
          <a:bodyPr/>
          <a:lstStyle/>
          <a:p>
            <a:pPr algn="ctr">
              <a:buFont typeface="Wingdings" pitchFamily="2" charset="2"/>
              <a:buNone/>
            </a:pPr>
            <a:r>
              <a:rPr lang="en-US" b="1" smtClean="0"/>
              <a:t>2010 Enrollment By Program </a:t>
            </a:r>
          </a:p>
        </p:txBody>
      </p:sp>
      <p:graphicFrame>
        <p:nvGraphicFramePr>
          <p:cNvPr id="13316" name="Chart 4"/>
          <p:cNvGraphicFramePr>
            <a:graphicFrameLocks/>
          </p:cNvGraphicFramePr>
          <p:nvPr/>
        </p:nvGraphicFramePr>
        <p:xfrm>
          <a:off x="304800" y="1905000"/>
          <a:ext cx="6324600" cy="4953000"/>
        </p:xfrm>
        <a:graphic>
          <a:graphicData uri="http://schemas.openxmlformats.org/presentationml/2006/ole">
            <p:oleObj spid="_x0000_s13316" r:id="rId4" imgW="6328196" imgH="4950381" progId="Excel.Chart.8">
              <p:embed/>
            </p:oleObj>
          </a:graphicData>
        </a:graphic>
      </p:graphicFrame>
      <p:pic>
        <p:nvPicPr>
          <p:cNvPr id="13317" name="Picture 5" descr="BBALL1[1].BMP"/>
          <p:cNvPicPr>
            <a:picLocks noChangeAspect="1"/>
          </p:cNvPicPr>
          <p:nvPr/>
        </p:nvPicPr>
        <p:blipFill>
          <a:blip r:embed="rId5" cstate="print"/>
          <a:srcRect/>
          <a:stretch>
            <a:fillRect/>
          </a:stretch>
        </p:blipFill>
        <p:spPr bwMode="auto">
          <a:xfrm>
            <a:off x="6248400" y="2057400"/>
            <a:ext cx="2584450" cy="3886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pPr>
              <a:defRPr/>
            </a:pPr>
            <a:r>
              <a:rPr lang="en-US" dirty="0" smtClean="0"/>
              <a:t>RECREATION AND FITNESS</a:t>
            </a:r>
            <a:endParaRPr lang="en-US" dirty="0"/>
          </a:p>
        </p:txBody>
      </p:sp>
      <p:sp>
        <p:nvSpPr>
          <p:cNvPr id="14339" name="Content Placeholder 2"/>
          <p:cNvSpPr>
            <a:spLocks noGrp="1"/>
          </p:cNvSpPr>
          <p:nvPr>
            <p:ph idx="1"/>
          </p:nvPr>
        </p:nvSpPr>
        <p:spPr>
          <a:xfrm>
            <a:off x="914400" y="1447800"/>
            <a:ext cx="7772400" cy="685800"/>
          </a:xfrm>
        </p:spPr>
        <p:txBody>
          <a:bodyPr/>
          <a:lstStyle/>
          <a:p>
            <a:pPr algn="ctr">
              <a:buFont typeface="Wingdings" pitchFamily="2" charset="2"/>
              <a:buNone/>
            </a:pPr>
            <a:r>
              <a:rPr lang="en-US" b="1" smtClean="0"/>
              <a:t>Summer 2010 Program Revenue</a:t>
            </a:r>
          </a:p>
        </p:txBody>
      </p:sp>
      <p:graphicFrame>
        <p:nvGraphicFramePr>
          <p:cNvPr id="14340" name="Chart 9"/>
          <p:cNvGraphicFramePr>
            <a:graphicFrameLocks/>
          </p:cNvGraphicFramePr>
          <p:nvPr/>
        </p:nvGraphicFramePr>
        <p:xfrm>
          <a:off x="990600" y="2133600"/>
          <a:ext cx="3886200" cy="4064000"/>
        </p:xfrm>
        <a:graphic>
          <a:graphicData uri="http://schemas.openxmlformats.org/presentationml/2006/ole">
            <p:oleObj spid="_x0000_s14340" r:id="rId4" imgW="3883489" imgH="4066384" progId="Excel.Chart.8">
              <p:embed/>
            </p:oleObj>
          </a:graphicData>
        </a:graphic>
      </p:graphicFrame>
      <p:pic>
        <p:nvPicPr>
          <p:cNvPr id="14341" name="Picture 4" descr="football-cheer 007.jpg"/>
          <p:cNvPicPr>
            <a:picLocks noChangeAspect="1"/>
          </p:cNvPicPr>
          <p:nvPr/>
        </p:nvPicPr>
        <p:blipFill>
          <a:blip r:embed="rId5" cstate="print"/>
          <a:srcRect r="30357"/>
          <a:stretch>
            <a:fillRect/>
          </a:stretch>
        </p:blipFill>
        <p:spPr bwMode="auto">
          <a:xfrm>
            <a:off x="5181600" y="2209800"/>
            <a:ext cx="3449638" cy="3302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57200" y="381000"/>
            <a:ext cx="8229600" cy="685800"/>
          </a:xfrm>
        </p:spPr>
        <p:txBody>
          <a:bodyPr/>
          <a:lstStyle/>
          <a:p>
            <a:r>
              <a:rPr lang="en-US" smtClean="0"/>
              <a:t>Questions?</a:t>
            </a:r>
          </a:p>
        </p:txBody>
      </p:sp>
      <p:sp>
        <p:nvSpPr>
          <p:cNvPr id="15363" name="Subtitle 2"/>
          <p:cNvSpPr>
            <a:spLocks noGrp="1"/>
          </p:cNvSpPr>
          <p:nvPr>
            <p:ph type="subTitle" idx="1"/>
          </p:nvPr>
        </p:nvSpPr>
        <p:spPr>
          <a:xfrm>
            <a:off x="1295400" y="3200400"/>
            <a:ext cx="6400800" cy="3124200"/>
          </a:xfrm>
        </p:spPr>
        <p:txBody>
          <a:bodyPr/>
          <a:lstStyle/>
          <a:p>
            <a:endParaRPr lang="en-US" smtClean="0">
              <a:solidFill>
                <a:schemeClr val="tx1"/>
              </a:solidFill>
            </a:endParaRPr>
          </a:p>
          <a:p>
            <a:endParaRPr lang="en-US" smtClean="0">
              <a:solidFill>
                <a:schemeClr val="tx1"/>
              </a:solidFill>
            </a:endParaRPr>
          </a:p>
          <a:p>
            <a:pPr>
              <a:buFont typeface="Arial" charset="0"/>
              <a:buChar char="•"/>
            </a:pPr>
            <a:endParaRPr lang="en-US" smtClean="0">
              <a:solidFill>
                <a:schemeClr val="tx1"/>
              </a:solidFill>
            </a:endParaRPr>
          </a:p>
          <a:p>
            <a:endParaRPr lang="en-US" smtClean="0">
              <a:solidFill>
                <a:schemeClr val="tx1"/>
              </a:solidFill>
            </a:endParaRPr>
          </a:p>
        </p:txBody>
      </p:sp>
      <p:sp>
        <p:nvSpPr>
          <p:cNvPr id="15364" name="TextBox 3"/>
          <p:cNvSpPr txBox="1">
            <a:spLocks noChangeArrowheads="1"/>
          </p:cNvSpPr>
          <p:nvPr/>
        </p:nvSpPr>
        <p:spPr bwMode="auto">
          <a:xfrm>
            <a:off x="1524000" y="1524000"/>
            <a:ext cx="6096000" cy="3140075"/>
          </a:xfrm>
          <a:prstGeom prst="rect">
            <a:avLst/>
          </a:prstGeom>
          <a:noFill/>
          <a:ln w="9525">
            <a:noFill/>
            <a:miter lim="800000"/>
            <a:headEnd/>
            <a:tailEnd/>
          </a:ln>
        </p:spPr>
        <p:txBody>
          <a:bodyPr>
            <a:spAutoFit/>
          </a:bodyPr>
          <a:lstStyle/>
          <a:p>
            <a:pPr algn="ctr"/>
            <a:r>
              <a:rPr lang="en-US">
                <a:solidFill>
                  <a:schemeClr val="bg1"/>
                </a:solidFill>
              </a:rPr>
              <a:t>Steven Bloomberg</a:t>
            </a:r>
          </a:p>
          <a:p>
            <a:pPr algn="ctr"/>
            <a:r>
              <a:rPr lang="en-US">
                <a:solidFill>
                  <a:schemeClr val="bg1"/>
                </a:solidFill>
              </a:rPr>
              <a:t>Vice President for Community Development</a:t>
            </a:r>
          </a:p>
          <a:p>
            <a:pPr algn="ctr"/>
            <a:r>
              <a:rPr lang="en-US">
                <a:solidFill>
                  <a:schemeClr val="bg1"/>
                </a:solidFill>
              </a:rPr>
              <a:t>Oklahoma City Community College</a:t>
            </a:r>
          </a:p>
          <a:p>
            <a:pPr algn="ctr"/>
            <a:r>
              <a:rPr lang="en-US">
                <a:solidFill>
                  <a:schemeClr val="bg1"/>
                </a:solidFill>
              </a:rPr>
              <a:t>7777 S. May Avenue</a:t>
            </a:r>
          </a:p>
          <a:p>
            <a:pPr algn="ctr"/>
            <a:r>
              <a:rPr lang="en-US">
                <a:solidFill>
                  <a:schemeClr val="bg1"/>
                </a:solidFill>
              </a:rPr>
              <a:t>Oklahoma City, OK 73159</a:t>
            </a:r>
          </a:p>
          <a:p>
            <a:pPr algn="ctr"/>
            <a:r>
              <a:rPr lang="en-US">
                <a:solidFill>
                  <a:schemeClr val="bg1"/>
                </a:solidFill>
              </a:rPr>
              <a:t>(405) 682-7814</a:t>
            </a:r>
          </a:p>
          <a:p>
            <a:pPr algn="ctr"/>
            <a:r>
              <a:rPr lang="en-US">
                <a:solidFill>
                  <a:schemeClr val="bg1"/>
                </a:solidFill>
              </a:rPr>
              <a:t>Cell: (405) 761-9925</a:t>
            </a:r>
          </a:p>
          <a:p>
            <a:pPr algn="ctr"/>
            <a:r>
              <a:rPr lang="en-US">
                <a:solidFill>
                  <a:schemeClr val="bg1"/>
                </a:solidFill>
              </a:rPr>
              <a:t>sbloomberg@occc.edu</a:t>
            </a:r>
          </a:p>
          <a:p>
            <a:pPr algn="ctr"/>
            <a:r>
              <a:rPr lang="en-US">
                <a:solidFill>
                  <a:schemeClr val="bg1"/>
                </a:solidFill>
              </a:rPr>
              <a:t>www.occc.edu</a:t>
            </a:r>
          </a:p>
          <a:p>
            <a:pPr algn="ctr"/>
            <a:endParaRPr lang="en-US">
              <a:solidFill>
                <a:schemeClr val="bg1"/>
              </a:solidFill>
            </a:endParaRPr>
          </a:p>
          <a:p>
            <a:endParaRPr lang="en-US">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pPr>
              <a:defRPr/>
            </a:pPr>
            <a:r>
              <a:rPr lang="en-US" dirty="0" smtClean="0"/>
              <a:t>COMMUNITY DEVELOPMENT </a:t>
            </a:r>
            <a:br>
              <a:rPr lang="en-US" dirty="0" smtClean="0"/>
            </a:br>
            <a:r>
              <a:rPr lang="en-US" dirty="0" smtClean="0"/>
              <a:t>SUMMER YOUTH PROGRAMS</a:t>
            </a:r>
            <a:endParaRPr lang="en-US" dirty="0"/>
          </a:p>
        </p:txBody>
      </p:sp>
      <p:sp>
        <p:nvSpPr>
          <p:cNvPr id="3" name="Content Placeholder 2"/>
          <p:cNvSpPr>
            <a:spLocks noGrp="1"/>
          </p:cNvSpPr>
          <p:nvPr>
            <p:ph idx="1"/>
          </p:nvPr>
        </p:nvSpPr>
        <p:spPr>
          <a:xfrm>
            <a:off x="838200" y="1676400"/>
            <a:ext cx="4114800" cy="4724400"/>
          </a:xfrm>
        </p:spPr>
        <p:txBody>
          <a:bodyPr>
            <a:normAutofit fontScale="77500" lnSpcReduction="20000"/>
          </a:bodyPr>
          <a:lstStyle/>
          <a:p>
            <a:pPr>
              <a:defRPr/>
            </a:pPr>
            <a:r>
              <a:rPr lang="en-US" dirty="0" smtClean="0"/>
              <a:t>Community Outreach and Education</a:t>
            </a:r>
          </a:p>
          <a:p>
            <a:pPr lvl="1">
              <a:defRPr/>
            </a:pPr>
            <a:r>
              <a:rPr lang="en-US" dirty="0" smtClean="0"/>
              <a:t>College for Kids and Teens</a:t>
            </a:r>
          </a:p>
          <a:p>
            <a:pPr lvl="1">
              <a:defRPr/>
            </a:pPr>
            <a:r>
              <a:rPr lang="en-US" dirty="0" smtClean="0"/>
              <a:t>Music Theater Camps/Academy</a:t>
            </a:r>
          </a:p>
          <a:p>
            <a:pPr>
              <a:defRPr/>
            </a:pPr>
            <a:r>
              <a:rPr lang="en-US" dirty="0" smtClean="0"/>
              <a:t>Recreation and Fitness</a:t>
            </a:r>
          </a:p>
          <a:p>
            <a:pPr lvl="1">
              <a:defRPr/>
            </a:pPr>
            <a:r>
              <a:rPr lang="en-US" dirty="0" smtClean="0"/>
              <a:t>Learn to Swim</a:t>
            </a:r>
          </a:p>
          <a:p>
            <a:pPr lvl="1">
              <a:defRPr/>
            </a:pPr>
            <a:r>
              <a:rPr lang="en-US" dirty="0" smtClean="0"/>
              <a:t>Sports Camps</a:t>
            </a:r>
          </a:p>
          <a:p>
            <a:pPr lvl="1">
              <a:defRPr/>
            </a:pPr>
            <a:r>
              <a:rPr lang="en-US" dirty="0" smtClean="0"/>
              <a:t>Snoopy Squad and Peanuts Gang</a:t>
            </a:r>
          </a:p>
          <a:p>
            <a:pPr lvl="1">
              <a:defRPr/>
            </a:pPr>
            <a:r>
              <a:rPr lang="en-US" dirty="0" smtClean="0"/>
              <a:t>Swim Camps</a:t>
            </a:r>
          </a:p>
          <a:p>
            <a:pPr lvl="1">
              <a:defRPr/>
            </a:pPr>
            <a:r>
              <a:rPr lang="en-US" dirty="0" smtClean="0"/>
              <a:t>Junior Lifeguard</a:t>
            </a:r>
          </a:p>
          <a:p>
            <a:pPr lvl="1">
              <a:defRPr/>
            </a:pPr>
            <a:r>
              <a:rPr lang="en-US" dirty="0" smtClean="0"/>
              <a:t>Swim Team</a:t>
            </a:r>
          </a:p>
          <a:p>
            <a:pPr lvl="1">
              <a:defRPr/>
            </a:pPr>
            <a:endParaRPr lang="en-US" dirty="0" smtClean="0"/>
          </a:p>
          <a:p>
            <a:pPr lvl="1">
              <a:defRPr/>
            </a:pPr>
            <a:endParaRPr lang="en-US" dirty="0" smtClean="0"/>
          </a:p>
        </p:txBody>
      </p:sp>
      <p:pic>
        <p:nvPicPr>
          <p:cNvPr id="4100" name="Picture 4" descr="IMG_5009.JPG"/>
          <p:cNvPicPr>
            <a:picLocks noChangeAspect="1"/>
          </p:cNvPicPr>
          <p:nvPr/>
        </p:nvPicPr>
        <p:blipFill>
          <a:blip r:embed="rId3" cstate="print"/>
          <a:srcRect l="18333" r="6355"/>
          <a:stretch>
            <a:fillRect/>
          </a:stretch>
        </p:blipFill>
        <p:spPr bwMode="auto">
          <a:xfrm>
            <a:off x="5029200" y="1600200"/>
            <a:ext cx="3810000" cy="2963863"/>
          </a:xfrm>
          <a:prstGeom prst="rect">
            <a:avLst/>
          </a:prstGeom>
          <a:noFill/>
          <a:ln w="9525">
            <a:solidFill>
              <a:schemeClr val="tx1"/>
            </a:solidFill>
            <a:miter lim="800000"/>
            <a:headEnd/>
            <a:tailEnd/>
          </a:ln>
        </p:spPr>
      </p:pic>
      <p:pic>
        <p:nvPicPr>
          <p:cNvPr id="4101" name="Picture 5" descr="IMG_1588.JPG"/>
          <p:cNvPicPr>
            <a:picLocks noChangeAspect="1"/>
          </p:cNvPicPr>
          <p:nvPr/>
        </p:nvPicPr>
        <p:blipFill>
          <a:blip r:embed="rId4" cstate="print"/>
          <a:srcRect l="6667" r="22501" b="18279"/>
          <a:stretch>
            <a:fillRect/>
          </a:stretch>
        </p:blipFill>
        <p:spPr bwMode="auto">
          <a:xfrm>
            <a:off x="4800600" y="4419600"/>
            <a:ext cx="2873375" cy="2209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pPr>
              <a:defRPr/>
            </a:pPr>
            <a:r>
              <a:rPr lang="en-US" dirty="0" smtClean="0"/>
              <a:t>COMMUNITY OUTREACH AND EDUCATION</a:t>
            </a:r>
            <a:endParaRPr lang="en-US" dirty="0"/>
          </a:p>
        </p:txBody>
      </p:sp>
      <p:sp>
        <p:nvSpPr>
          <p:cNvPr id="3" name="Content Placeholder 2"/>
          <p:cNvSpPr>
            <a:spLocks noGrp="1"/>
          </p:cNvSpPr>
          <p:nvPr>
            <p:ph idx="1"/>
          </p:nvPr>
        </p:nvSpPr>
        <p:spPr>
          <a:xfrm>
            <a:off x="838200" y="1981200"/>
            <a:ext cx="4876800" cy="1447800"/>
          </a:xfrm>
        </p:spPr>
        <p:txBody>
          <a:bodyPr>
            <a:normAutofit fontScale="92500" lnSpcReduction="20000"/>
          </a:bodyPr>
          <a:lstStyle/>
          <a:p>
            <a:pPr>
              <a:defRPr/>
            </a:pPr>
            <a:r>
              <a:rPr lang="en-US" dirty="0" smtClean="0"/>
              <a:t>Grades 1</a:t>
            </a:r>
            <a:r>
              <a:rPr lang="en-US" baseline="30000" dirty="0" smtClean="0"/>
              <a:t>st</a:t>
            </a:r>
            <a:r>
              <a:rPr lang="en-US" dirty="0" smtClean="0"/>
              <a:t> through 8</a:t>
            </a:r>
            <a:r>
              <a:rPr lang="en-US" baseline="30000" dirty="0" smtClean="0"/>
              <a:t>th</a:t>
            </a:r>
            <a:r>
              <a:rPr lang="en-US" dirty="0" smtClean="0"/>
              <a:t> </a:t>
            </a:r>
          </a:p>
          <a:p>
            <a:pPr>
              <a:defRPr/>
            </a:pPr>
            <a:r>
              <a:rPr lang="en-US" dirty="0" smtClean="0"/>
              <a:t>331 Students</a:t>
            </a:r>
          </a:p>
          <a:p>
            <a:pPr>
              <a:defRPr/>
            </a:pPr>
            <a:r>
              <a:rPr lang="en-US" dirty="0" smtClean="0"/>
              <a:t>1,813 Enrollments</a:t>
            </a:r>
          </a:p>
        </p:txBody>
      </p:sp>
      <p:pic>
        <p:nvPicPr>
          <p:cNvPr id="5124" name="Picture 6" descr="IMG_1590.JPG"/>
          <p:cNvPicPr>
            <a:picLocks noChangeAspect="1"/>
          </p:cNvPicPr>
          <p:nvPr/>
        </p:nvPicPr>
        <p:blipFill>
          <a:blip r:embed="rId3" cstate="print"/>
          <a:srcRect t="3510" r="15788" b="5263"/>
          <a:stretch>
            <a:fillRect/>
          </a:stretch>
        </p:blipFill>
        <p:spPr bwMode="auto">
          <a:xfrm>
            <a:off x="6553200" y="1981200"/>
            <a:ext cx="2438400" cy="3962400"/>
          </a:xfrm>
          <a:prstGeom prst="rect">
            <a:avLst/>
          </a:prstGeom>
          <a:noFill/>
          <a:ln w="9525">
            <a:solidFill>
              <a:schemeClr val="tx1"/>
            </a:solidFill>
            <a:miter lim="800000"/>
            <a:headEnd/>
            <a:tailEnd/>
          </a:ln>
        </p:spPr>
      </p:pic>
      <p:sp>
        <p:nvSpPr>
          <p:cNvPr id="5125" name="TextBox 8"/>
          <p:cNvSpPr txBox="1">
            <a:spLocks noChangeArrowheads="1"/>
          </p:cNvSpPr>
          <p:nvPr/>
        </p:nvSpPr>
        <p:spPr bwMode="auto">
          <a:xfrm>
            <a:off x="914400" y="1295400"/>
            <a:ext cx="7772400" cy="523875"/>
          </a:xfrm>
          <a:prstGeom prst="rect">
            <a:avLst/>
          </a:prstGeom>
          <a:noFill/>
          <a:ln w="9525">
            <a:noFill/>
            <a:miter lim="800000"/>
            <a:headEnd/>
            <a:tailEnd/>
          </a:ln>
        </p:spPr>
        <p:txBody>
          <a:bodyPr>
            <a:spAutoFit/>
          </a:bodyPr>
          <a:lstStyle/>
          <a:p>
            <a:pPr algn="ctr"/>
            <a:r>
              <a:rPr lang="en-US" sz="2800" b="1"/>
              <a:t>College for Kids and Teens</a:t>
            </a:r>
          </a:p>
        </p:txBody>
      </p:sp>
      <p:pic>
        <p:nvPicPr>
          <p:cNvPr id="5126" name="Picture 2"/>
          <p:cNvPicPr>
            <a:picLocks noChangeAspect="1" noChangeArrowheads="1"/>
          </p:cNvPicPr>
          <p:nvPr/>
        </p:nvPicPr>
        <p:blipFill>
          <a:blip r:embed="rId4" cstate="print"/>
          <a:srcRect/>
          <a:stretch>
            <a:fillRect/>
          </a:stretch>
        </p:blipFill>
        <p:spPr bwMode="auto">
          <a:xfrm>
            <a:off x="3581400" y="3352800"/>
            <a:ext cx="3505200" cy="2628900"/>
          </a:xfrm>
          <a:prstGeom prst="rect">
            <a:avLst/>
          </a:prstGeom>
          <a:noFill/>
          <a:ln w="9525">
            <a:solidFill>
              <a:schemeClr val="tx1"/>
            </a:solidFill>
            <a:miter lim="800000"/>
            <a:headEnd/>
            <a:tailEnd/>
          </a:ln>
        </p:spPr>
      </p:pic>
      <p:pic>
        <p:nvPicPr>
          <p:cNvPr id="5127" name="Picture 3"/>
          <p:cNvPicPr>
            <a:picLocks noChangeAspect="1" noChangeArrowheads="1"/>
          </p:cNvPicPr>
          <p:nvPr/>
        </p:nvPicPr>
        <p:blipFill>
          <a:blip r:embed="rId5" cstate="print"/>
          <a:srcRect/>
          <a:stretch>
            <a:fillRect/>
          </a:stretch>
        </p:blipFill>
        <p:spPr bwMode="auto">
          <a:xfrm>
            <a:off x="228600" y="3962400"/>
            <a:ext cx="3495675" cy="26209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pPr>
              <a:defRPr/>
            </a:pPr>
            <a:r>
              <a:rPr lang="en-US" dirty="0" smtClean="0"/>
              <a:t>COMMUNITY OUTREACH AND EDUCATION</a:t>
            </a:r>
            <a:endParaRPr lang="en-US" dirty="0"/>
          </a:p>
        </p:txBody>
      </p:sp>
      <p:sp>
        <p:nvSpPr>
          <p:cNvPr id="3" name="Content Placeholder 2"/>
          <p:cNvSpPr>
            <a:spLocks noGrp="1"/>
          </p:cNvSpPr>
          <p:nvPr>
            <p:ph idx="1"/>
          </p:nvPr>
        </p:nvSpPr>
        <p:spPr>
          <a:xfrm>
            <a:off x="685800" y="2057400"/>
            <a:ext cx="3810000" cy="3810000"/>
          </a:xfrm>
        </p:spPr>
        <p:txBody>
          <a:bodyPr>
            <a:normAutofit fontScale="85000" lnSpcReduction="20000"/>
          </a:bodyPr>
          <a:lstStyle/>
          <a:p>
            <a:pPr>
              <a:defRPr/>
            </a:pPr>
            <a:r>
              <a:rPr lang="en-US" dirty="0" smtClean="0"/>
              <a:t>Family &amp; Community Education Center</a:t>
            </a:r>
          </a:p>
          <a:p>
            <a:pPr>
              <a:defRPr/>
            </a:pPr>
            <a:r>
              <a:rPr lang="en-US" dirty="0" smtClean="0"/>
              <a:t>Dedicated Classrooms</a:t>
            </a:r>
          </a:p>
          <a:p>
            <a:pPr>
              <a:defRPr/>
            </a:pPr>
            <a:r>
              <a:rPr lang="en-US" dirty="0" err="1" smtClean="0"/>
              <a:t>Cafetorium</a:t>
            </a:r>
            <a:r>
              <a:rPr lang="en-US" dirty="0" smtClean="0"/>
              <a:t> with Kitchen</a:t>
            </a:r>
          </a:p>
          <a:p>
            <a:pPr>
              <a:defRPr/>
            </a:pPr>
            <a:r>
              <a:rPr lang="en-US" dirty="0" smtClean="0"/>
              <a:t>Auditorium</a:t>
            </a:r>
          </a:p>
          <a:p>
            <a:pPr>
              <a:defRPr/>
            </a:pPr>
            <a:r>
              <a:rPr lang="en-US" dirty="0" smtClean="0"/>
              <a:t>Gymnasium</a:t>
            </a:r>
          </a:p>
          <a:p>
            <a:pPr>
              <a:defRPr/>
            </a:pPr>
            <a:r>
              <a:rPr lang="en-US" dirty="0" smtClean="0"/>
              <a:t>Stage</a:t>
            </a:r>
          </a:p>
        </p:txBody>
      </p:sp>
      <p:sp>
        <p:nvSpPr>
          <p:cNvPr id="6148" name="TextBox 12"/>
          <p:cNvSpPr txBox="1">
            <a:spLocks noChangeArrowheads="1"/>
          </p:cNvSpPr>
          <p:nvPr/>
        </p:nvSpPr>
        <p:spPr bwMode="auto">
          <a:xfrm>
            <a:off x="914400" y="1066800"/>
            <a:ext cx="7848600" cy="954088"/>
          </a:xfrm>
          <a:prstGeom prst="rect">
            <a:avLst/>
          </a:prstGeom>
          <a:noFill/>
          <a:ln w="9525">
            <a:noFill/>
            <a:miter lim="800000"/>
            <a:headEnd/>
            <a:tailEnd/>
          </a:ln>
        </p:spPr>
        <p:txBody>
          <a:bodyPr>
            <a:spAutoFit/>
          </a:bodyPr>
          <a:lstStyle/>
          <a:p>
            <a:pPr algn="ctr"/>
            <a:r>
              <a:rPr lang="en-US" sz="2800" b="1"/>
              <a:t>College for Kids and Teens Program Relocation</a:t>
            </a:r>
          </a:p>
        </p:txBody>
      </p:sp>
      <p:pic>
        <p:nvPicPr>
          <p:cNvPr id="6149" name="Picture 6" descr="IMG_1489.JPG"/>
          <p:cNvPicPr>
            <a:picLocks noChangeAspect="1"/>
          </p:cNvPicPr>
          <p:nvPr/>
        </p:nvPicPr>
        <p:blipFill>
          <a:blip r:embed="rId3" cstate="print"/>
          <a:srcRect/>
          <a:stretch>
            <a:fillRect/>
          </a:stretch>
        </p:blipFill>
        <p:spPr bwMode="auto">
          <a:xfrm>
            <a:off x="5638800" y="4495800"/>
            <a:ext cx="3200400" cy="2133600"/>
          </a:xfrm>
          <a:prstGeom prst="rect">
            <a:avLst/>
          </a:prstGeom>
          <a:noFill/>
          <a:ln w="9525">
            <a:solidFill>
              <a:schemeClr val="tx1"/>
            </a:solidFill>
            <a:miter lim="800000"/>
            <a:headEnd/>
            <a:tailEnd/>
          </a:ln>
        </p:spPr>
      </p:pic>
      <p:pic>
        <p:nvPicPr>
          <p:cNvPr id="6150" name="Picture 2"/>
          <p:cNvPicPr>
            <a:picLocks noChangeAspect="1" noChangeArrowheads="1"/>
          </p:cNvPicPr>
          <p:nvPr/>
        </p:nvPicPr>
        <p:blipFill>
          <a:blip r:embed="rId4" cstate="print"/>
          <a:srcRect/>
          <a:stretch>
            <a:fillRect/>
          </a:stretch>
        </p:blipFill>
        <p:spPr bwMode="auto">
          <a:xfrm>
            <a:off x="3124200" y="4114800"/>
            <a:ext cx="3048000" cy="2286000"/>
          </a:xfrm>
          <a:prstGeom prst="rect">
            <a:avLst/>
          </a:prstGeom>
          <a:noFill/>
          <a:ln w="9525">
            <a:solidFill>
              <a:schemeClr val="tx1"/>
            </a:solidFill>
            <a:miter lim="800000"/>
            <a:headEnd/>
            <a:tailEnd/>
          </a:ln>
        </p:spPr>
      </p:pic>
      <p:pic>
        <p:nvPicPr>
          <p:cNvPr id="6151" name="Picture 3"/>
          <p:cNvPicPr>
            <a:picLocks noChangeAspect="1" noChangeArrowheads="1"/>
          </p:cNvPicPr>
          <p:nvPr/>
        </p:nvPicPr>
        <p:blipFill>
          <a:blip r:embed="rId5" cstate="print"/>
          <a:srcRect r="6079" b="13443"/>
          <a:stretch>
            <a:fillRect/>
          </a:stretch>
        </p:blipFill>
        <p:spPr bwMode="auto">
          <a:xfrm>
            <a:off x="4648200" y="1981200"/>
            <a:ext cx="4076700" cy="2514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pPr>
              <a:defRPr/>
            </a:pPr>
            <a:r>
              <a:rPr lang="en-US" dirty="0" smtClean="0"/>
              <a:t>COMMUNITY OUTREACH AND EDUCATION</a:t>
            </a:r>
            <a:endParaRPr lang="en-US" dirty="0"/>
          </a:p>
        </p:txBody>
      </p:sp>
      <p:sp>
        <p:nvSpPr>
          <p:cNvPr id="7171" name="Content Placeholder 7"/>
          <p:cNvSpPr>
            <a:spLocks noGrp="1"/>
          </p:cNvSpPr>
          <p:nvPr>
            <p:ph idx="1"/>
          </p:nvPr>
        </p:nvSpPr>
        <p:spPr>
          <a:xfrm>
            <a:off x="914400" y="1295400"/>
            <a:ext cx="7924800" cy="762000"/>
          </a:xfrm>
        </p:spPr>
        <p:txBody>
          <a:bodyPr/>
          <a:lstStyle/>
          <a:p>
            <a:pPr algn="ctr">
              <a:buFont typeface="Wingdings" pitchFamily="2" charset="2"/>
              <a:buNone/>
            </a:pPr>
            <a:r>
              <a:rPr lang="en-US" sz="2400" b="1" smtClean="0"/>
              <a:t>Musical </a:t>
            </a:r>
            <a:r>
              <a:rPr lang="en-US" sz="2800" b="1" smtClean="0"/>
              <a:t>Theater Camps and Academy</a:t>
            </a:r>
          </a:p>
        </p:txBody>
      </p:sp>
      <p:sp>
        <p:nvSpPr>
          <p:cNvPr id="7172" name="Content Placeholder 2"/>
          <p:cNvSpPr txBox="1">
            <a:spLocks/>
          </p:cNvSpPr>
          <p:nvPr/>
        </p:nvSpPr>
        <p:spPr bwMode="auto">
          <a:xfrm>
            <a:off x="914400" y="1905000"/>
            <a:ext cx="7772400" cy="1752600"/>
          </a:xfrm>
          <a:prstGeom prst="rect">
            <a:avLst/>
          </a:prstGeom>
          <a:noFill/>
          <a:ln w="9525">
            <a:noFill/>
            <a:miter lim="800000"/>
            <a:headEnd/>
            <a:tailEnd/>
          </a:ln>
        </p:spPr>
        <p:txBody>
          <a:bodyPr/>
          <a:lstStyle/>
          <a:p>
            <a:pPr marL="273050" indent="-273050">
              <a:spcBef>
                <a:spcPts val="575"/>
              </a:spcBef>
              <a:buClr>
                <a:schemeClr val="accent1"/>
              </a:buClr>
              <a:buSzPct val="85000"/>
              <a:buFont typeface="Wingdings 2" pitchFamily="18" charset="2"/>
              <a:buChar char=""/>
            </a:pPr>
            <a:endParaRPr lang="en-US" sz="2600"/>
          </a:p>
          <a:p>
            <a:pPr marL="273050" indent="-273050">
              <a:spcBef>
                <a:spcPts val="575"/>
              </a:spcBef>
              <a:buClr>
                <a:schemeClr val="accent1"/>
              </a:buClr>
              <a:buSzPct val="85000"/>
              <a:buFont typeface="Wingdings 2" pitchFamily="18" charset="2"/>
              <a:buNone/>
            </a:pPr>
            <a:endParaRPr lang="en-US" sz="2600"/>
          </a:p>
        </p:txBody>
      </p:sp>
      <p:sp>
        <p:nvSpPr>
          <p:cNvPr id="9" name="Content Placeholder 2"/>
          <p:cNvSpPr txBox="1">
            <a:spLocks/>
          </p:cNvSpPr>
          <p:nvPr/>
        </p:nvSpPr>
        <p:spPr>
          <a:xfrm>
            <a:off x="3200400" y="1905000"/>
            <a:ext cx="5638800" cy="2362200"/>
          </a:xfrm>
          <a:prstGeom prst="rect">
            <a:avLst/>
          </a:prstGeom>
        </p:spPr>
        <p:txBody>
          <a:bodyPr>
            <a:normAutofit lnSpcReduction="10000"/>
          </a:bodyPr>
          <a:lstStyle/>
          <a:p>
            <a:pPr marL="274320" indent="-274320" fontAlgn="auto">
              <a:spcBef>
                <a:spcPts val="580"/>
              </a:spcBef>
              <a:spcAft>
                <a:spcPts val="0"/>
              </a:spcAft>
              <a:buClr>
                <a:schemeClr val="accent1"/>
              </a:buClr>
              <a:buSzPct val="85000"/>
              <a:buFont typeface="Wingdings 2"/>
              <a:buChar char=""/>
              <a:defRPr/>
            </a:pPr>
            <a:r>
              <a:rPr lang="en-US" sz="2600" dirty="0">
                <a:latin typeface="+mn-lt"/>
              </a:rPr>
              <a:t>Musical Theater Camps  </a:t>
            </a:r>
          </a:p>
          <a:p>
            <a:pPr marL="731520" lvl="1" indent="-274320" fontAlgn="auto">
              <a:spcBef>
                <a:spcPts val="580"/>
              </a:spcBef>
              <a:spcAft>
                <a:spcPts val="0"/>
              </a:spcAft>
              <a:buClr>
                <a:schemeClr val="accent1"/>
              </a:buClr>
              <a:buSzPct val="85000"/>
              <a:buFont typeface="Wingdings 2"/>
              <a:buChar char=""/>
              <a:defRPr/>
            </a:pPr>
            <a:r>
              <a:rPr lang="en-US" sz="2600" dirty="0">
                <a:latin typeface="+mn-lt"/>
              </a:rPr>
              <a:t>Week 1 - Grades 1-3 (16) </a:t>
            </a:r>
          </a:p>
          <a:p>
            <a:pPr marL="731520" lvl="1" indent="-274320" fontAlgn="auto">
              <a:spcBef>
                <a:spcPts val="580"/>
              </a:spcBef>
              <a:spcAft>
                <a:spcPts val="0"/>
              </a:spcAft>
              <a:buClr>
                <a:schemeClr val="accent1"/>
              </a:buClr>
              <a:buSzPct val="85000"/>
              <a:buFont typeface="Wingdings 2"/>
              <a:buChar char=""/>
              <a:defRPr/>
            </a:pPr>
            <a:r>
              <a:rPr lang="en-US" sz="2600" dirty="0">
                <a:latin typeface="+mn-lt"/>
              </a:rPr>
              <a:t>Week 3 - Grades 4&amp;5 (18)</a:t>
            </a:r>
          </a:p>
          <a:p>
            <a:pPr marL="274320" indent="-274320" fontAlgn="auto">
              <a:spcBef>
                <a:spcPts val="580"/>
              </a:spcBef>
              <a:spcAft>
                <a:spcPts val="0"/>
              </a:spcAft>
              <a:buClr>
                <a:schemeClr val="accent1"/>
              </a:buClr>
              <a:buSzPct val="85000"/>
              <a:buFont typeface="Wingdings 2"/>
              <a:buChar char=""/>
              <a:defRPr/>
            </a:pPr>
            <a:r>
              <a:rPr lang="en-US" sz="2600" dirty="0">
                <a:latin typeface="+mn-lt"/>
              </a:rPr>
              <a:t>Musical Theater Academy </a:t>
            </a:r>
          </a:p>
          <a:p>
            <a:pPr marL="731520" lvl="1" indent="-274320" fontAlgn="auto">
              <a:spcBef>
                <a:spcPts val="580"/>
              </a:spcBef>
              <a:spcAft>
                <a:spcPts val="0"/>
              </a:spcAft>
              <a:buClr>
                <a:schemeClr val="accent1"/>
              </a:buClr>
              <a:buSzPct val="85000"/>
              <a:buFont typeface="Wingdings 2"/>
              <a:buChar char=""/>
              <a:defRPr/>
            </a:pPr>
            <a:r>
              <a:rPr lang="en-US" sz="2600" dirty="0">
                <a:latin typeface="+mn-lt"/>
              </a:rPr>
              <a:t>Weeks 5&amp;6 - Grades 6-8 (30)</a:t>
            </a:r>
          </a:p>
        </p:txBody>
      </p:sp>
      <p:pic>
        <p:nvPicPr>
          <p:cNvPr id="7174" name="Picture 2"/>
          <p:cNvPicPr>
            <a:picLocks noChangeAspect="1" noChangeArrowheads="1"/>
          </p:cNvPicPr>
          <p:nvPr/>
        </p:nvPicPr>
        <p:blipFill>
          <a:blip r:embed="rId3" cstate="print"/>
          <a:srcRect/>
          <a:stretch>
            <a:fillRect/>
          </a:stretch>
        </p:blipFill>
        <p:spPr bwMode="auto">
          <a:xfrm>
            <a:off x="381000" y="1905000"/>
            <a:ext cx="2628900" cy="3505200"/>
          </a:xfrm>
          <a:prstGeom prst="rect">
            <a:avLst/>
          </a:prstGeom>
          <a:noFill/>
          <a:ln w="9525">
            <a:solidFill>
              <a:schemeClr val="tx1"/>
            </a:solidFill>
            <a:miter lim="800000"/>
            <a:headEnd/>
            <a:tailEnd/>
          </a:ln>
        </p:spPr>
      </p:pic>
      <p:pic>
        <p:nvPicPr>
          <p:cNvPr id="7175" name="Picture 3"/>
          <p:cNvPicPr>
            <a:picLocks noChangeAspect="1" noChangeArrowheads="1"/>
          </p:cNvPicPr>
          <p:nvPr/>
        </p:nvPicPr>
        <p:blipFill>
          <a:blip r:embed="rId4" cstate="print"/>
          <a:srcRect/>
          <a:stretch>
            <a:fillRect/>
          </a:stretch>
        </p:blipFill>
        <p:spPr bwMode="auto">
          <a:xfrm>
            <a:off x="5410200" y="4114800"/>
            <a:ext cx="3394075" cy="2544763"/>
          </a:xfrm>
          <a:prstGeom prst="rect">
            <a:avLst/>
          </a:prstGeom>
          <a:noFill/>
          <a:ln w="9525">
            <a:solidFill>
              <a:schemeClr val="tx1"/>
            </a:solidFill>
            <a:miter lim="800000"/>
            <a:headEnd/>
            <a:tailEnd/>
          </a:ln>
        </p:spPr>
      </p:pic>
      <p:pic>
        <p:nvPicPr>
          <p:cNvPr id="7176" name="Picture 14" descr="IMG_1567.JPG"/>
          <p:cNvPicPr>
            <a:picLocks noChangeAspect="1"/>
          </p:cNvPicPr>
          <p:nvPr/>
        </p:nvPicPr>
        <p:blipFill>
          <a:blip r:embed="rId5" cstate="print"/>
          <a:srcRect l="13873" t="6923" r="10741" b="14616"/>
          <a:stretch>
            <a:fillRect/>
          </a:stretch>
        </p:blipFill>
        <p:spPr bwMode="auto">
          <a:xfrm>
            <a:off x="2438400" y="4419600"/>
            <a:ext cx="3074988" cy="2133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pPr>
              <a:defRPr/>
            </a:pPr>
            <a:r>
              <a:rPr lang="en-US" dirty="0" smtClean="0"/>
              <a:t>COMMUNITY OUTREACH AND EDUCATION</a:t>
            </a:r>
            <a:endParaRPr lang="en-US" dirty="0"/>
          </a:p>
        </p:txBody>
      </p:sp>
      <p:sp>
        <p:nvSpPr>
          <p:cNvPr id="8195" name="Content Placeholder 2"/>
          <p:cNvSpPr>
            <a:spLocks noGrp="1"/>
          </p:cNvSpPr>
          <p:nvPr>
            <p:ph idx="1"/>
          </p:nvPr>
        </p:nvSpPr>
        <p:spPr>
          <a:xfrm>
            <a:off x="914400" y="1447800"/>
            <a:ext cx="7772400" cy="609600"/>
          </a:xfrm>
        </p:spPr>
        <p:txBody>
          <a:bodyPr/>
          <a:lstStyle/>
          <a:p>
            <a:pPr algn="ctr">
              <a:buFont typeface="Wingdings" pitchFamily="2" charset="2"/>
              <a:buNone/>
            </a:pPr>
            <a:r>
              <a:rPr lang="en-US" smtClean="0"/>
              <a:t> </a:t>
            </a:r>
            <a:r>
              <a:rPr lang="en-US" b="1" smtClean="0"/>
              <a:t>Enrollment By Division</a:t>
            </a:r>
            <a:endParaRPr lang="en-US" smtClean="0"/>
          </a:p>
          <a:p>
            <a:endParaRPr lang="en-US" smtClean="0"/>
          </a:p>
          <a:p>
            <a:pPr>
              <a:buFont typeface="Wingdings" pitchFamily="2" charset="2"/>
              <a:buNone/>
            </a:pPr>
            <a:endParaRPr lang="en-US" smtClean="0"/>
          </a:p>
        </p:txBody>
      </p:sp>
      <p:graphicFrame>
        <p:nvGraphicFramePr>
          <p:cNvPr id="8196" name="Chart 6"/>
          <p:cNvGraphicFramePr>
            <a:graphicFrameLocks/>
          </p:cNvGraphicFramePr>
          <p:nvPr/>
        </p:nvGraphicFramePr>
        <p:xfrm>
          <a:off x="381000" y="2057400"/>
          <a:ext cx="5334000" cy="3505200"/>
        </p:xfrm>
        <a:graphic>
          <a:graphicData uri="http://schemas.openxmlformats.org/presentationml/2006/ole">
            <p:oleObj spid="_x0000_s8196" r:id="rId4" imgW="5334462" imgH="3505504" progId="Excel.Chart.8">
              <p:embed/>
            </p:oleObj>
          </a:graphicData>
        </a:graphic>
      </p:graphicFrame>
      <p:pic>
        <p:nvPicPr>
          <p:cNvPr id="8197" name="Picture 10" descr="IMG_1400.JPG"/>
          <p:cNvPicPr>
            <a:picLocks noChangeAspect="1"/>
          </p:cNvPicPr>
          <p:nvPr/>
        </p:nvPicPr>
        <p:blipFill>
          <a:blip r:embed="rId5" cstate="print"/>
          <a:srcRect l="17535" r="34628"/>
          <a:stretch>
            <a:fillRect/>
          </a:stretch>
        </p:blipFill>
        <p:spPr bwMode="auto">
          <a:xfrm>
            <a:off x="5791200" y="1981200"/>
            <a:ext cx="2895600" cy="40354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pPr>
              <a:defRPr/>
            </a:pPr>
            <a:r>
              <a:rPr lang="en-US" dirty="0" smtClean="0"/>
              <a:t>COMMUNITY OUTREACH AND EDUCATION</a:t>
            </a:r>
            <a:endParaRPr lang="en-US" dirty="0"/>
          </a:p>
        </p:txBody>
      </p:sp>
      <p:sp>
        <p:nvSpPr>
          <p:cNvPr id="9219" name="Content Placeholder 2"/>
          <p:cNvSpPr>
            <a:spLocks noGrp="1"/>
          </p:cNvSpPr>
          <p:nvPr>
            <p:ph idx="1"/>
          </p:nvPr>
        </p:nvSpPr>
        <p:spPr>
          <a:xfrm>
            <a:off x="914400" y="1219200"/>
            <a:ext cx="7772400" cy="1066800"/>
          </a:xfrm>
        </p:spPr>
        <p:txBody>
          <a:bodyPr/>
          <a:lstStyle/>
          <a:p>
            <a:pPr algn="ctr">
              <a:buFont typeface="Wingdings" pitchFamily="2" charset="2"/>
              <a:buNone/>
            </a:pPr>
            <a:r>
              <a:rPr lang="en-US" b="1" smtClean="0"/>
              <a:t>Summer 2010 Program Revenue</a:t>
            </a:r>
          </a:p>
        </p:txBody>
      </p:sp>
      <p:graphicFrame>
        <p:nvGraphicFramePr>
          <p:cNvPr id="9220" name="Chart 5"/>
          <p:cNvGraphicFramePr>
            <a:graphicFrameLocks/>
          </p:cNvGraphicFramePr>
          <p:nvPr/>
        </p:nvGraphicFramePr>
        <p:xfrm>
          <a:off x="990600" y="1905000"/>
          <a:ext cx="4495800" cy="4343400"/>
        </p:xfrm>
        <a:graphic>
          <a:graphicData uri="http://schemas.openxmlformats.org/presentationml/2006/ole">
            <p:oleObj spid="_x0000_s9220" r:id="rId4" imgW="4493141" imgH="4340728" progId="Excel.Chart.8">
              <p:embed/>
            </p:oleObj>
          </a:graphicData>
        </a:graphic>
      </p:graphicFrame>
      <p:pic>
        <p:nvPicPr>
          <p:cNvPr id="9221" name="Picture 4" descr="IMG_1493.JPG"/>
          <p:cNvPicPr>
            <a:picLocks noChangeAspect="1"/>
          </p:cNvPicPr>
          <p:nvPr/>
        </p:nvPicPr>
        <p:blipFill>
          <a:blip r:embed="rId5" cstate="print"/>
          <a:srcRect l="4584" t="14444" r="6042" b="12222"/>
          <a:stretch>
            <a:fillRect/>
          </a:stretch>
        </p:blipFill>
        <p:spPr bwMode="auto">
          <a:xfrm>
            <a:off x="5638800" y="1981200"/>
            <a:ext cx="3157538" cy="3886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chemeClr val="accent1"/>
          </a:solidFill>
        </p:spPr>
        <p:txBody>
          <a:bodyPr/>
          <a:lstStyle/>
          <a:p>
            <a:r>
              <a:rPr lang="en-US" smtClean="0"/>
              <a:t>RECREATION AND FITNESS</a:t>
            </a:r>
          </a:p>
        </p:txBody>
      </p:sp>
      <p:sp>
        <p:nvSpPr>
          <p:cNvPr id="10243" name="Content Placeholder 2"/>
          <p:cNvSpPr>
            <a:spLocks noGrp="1"/>
          </p:cNvSpPr>
          <p:nvPr>
            <p:ph idx="1"/>
          </p:nvPr>
        </p:nvSpPr>
        <p:spPr>
          <a:xfrm>
            <a:off x="914400" y="1447800"/>
            <a:ext cx="7772400" cy="5029200"/>
          </a:xfrm>
        </p:spPr>
        <p:txBody>
          <a:bodyPr/>
          <a:lstStyle/>
          <a:p>
            <a:pPr>
              <a:buFont typeface="Wingdings" pitchFamily="2" charset="2"/>
              <a:buNone/>
            </a:pPr>
            <a:r>
              <a:rPr lang="en-US" sz="2800" smtClean="0"/>
              <a:t>Recreation and Fitness offered a variety of aquatic programs, sports and  fitness camps.</a:t>
            </a:r>
          </a:p>
          <a:p>
            <a:r>
              <a:rPr lang="en-US" sz="2800" smtClean="0"/>
              <a:t>Sports Camps,Fitkids &amp; Camp-Rec   </a:t>
            </a:r>
          </a:p>
          <a:p>
            <a:r>
              <a:rPr lang="en-US" sz="2800" smtClean="0"/>
              <a:t>Snoopy Squad &amp; Peanuts Gang </a:t>
            </a:r>
          </a:p>
          <a:p>
            <a:r>
              <a:rPr lang="en-US" sz="2800" smtClean="0"/>
              <a:t>Swim Team    </a:t>
            </a:r>
          </a:p>
          <a:p>
            <a:r>
              <a:rPr lang="en-US" sz="2800" smtClean="0"/>
              <a:t>Jr. Lifeguard</a:t>
            </a:r>
          </a:p>
          <a:p>
            <a:r>
              <a:rPr lang="en-US" sz="2800" smtClean="0"/>
              <a:t>Learn to Swim</a:t>
            </a:r>
          </a:p>
          <a:p>
            <a:r>
              <a:rPr lang="en-US" sz="2800" smtClean="0"/>
              <a:t>Swim Camps</a:t>
            </a:r>
          </a:p>
        </p:txBody>
      </p:sp>
      <p:pic>
        <p:nvPicPr>
          <p:cNvPr id="10244" name="Picture 2"/>
          <p:cNvPicPr>
            <a:picLocks noChangeAspect="1" noChangeArrowheads="1"/>
          </p:cNvPicPr>
          <p:nvPr/>
        </p:nvPicPr>
        <p:blipFill>
          <a:blip r:embed="rId3" cstate="print"/>
          <a:srcRect/>
          <a:stretch>
            <a:fillRect/>
          </a:stretch>
        </p:blipFill>
        <p:spPr bwMode="auto">
          <a:xfrm>
            <a:off x="3810000" y="3429000"/>
            <a:ext cx="4695825" cy="29337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chemeClr val="accent1"/>
          </a:solidFill>
        </p:spPr>
        <p:txBody>
          <a:bodyPr/>
          <a:lstStyle/>
          <a:p>
            <a:r>
              <a:rPr lang="en-US" smtClean="0"/>
              <a:t>RECREATION AND FITNESS</a:t>
            </a:r>
          </a:p>
        </p:txBody>
      </p:sp>
      <p:sp>
        <p:nvSpPr>
          <p:cNvPr id="5" name="Content Placeholder 4"/>
          <p:cNvSpPr>
            <a:spLocks noGrp="1"/>
          </p:cNvSpPr>
          <p:nvPr>
            <p:ph idx="1"/>
          </p:nvPr>
        </p:nvSpPr>
        <p:spPr>
          <a:xfrm>
            <a:off x="914400" y="2209800"/>
            <a:ext cx="3505200" cy="3733800"/>
          </a:xfrm>
        </p:spPr>
        <p:txBody>
          <a:bodyPr>
            <a:normAutofit fontScale="77500" lnSpcReduction="20000"/>
          </a:bodyPr>
          <a:lstStyle/>
          <a:p>
            <a:pPr>
              <a:defRPr/>
            </a:pPr>
            <a:r>
              <a:rPr lang="en-US" sz="3100" dirty="0" smtClean="0"/>
              <a:t>Sports Camp up 57%</a:t>
            </a:r>
          </a:p>
          <a:p>
            <a:pPr lvl="1">
              <a:defRPr/>
            </a:pPr>
            <a:r>
              <a:rPr lang="en-US" dirty="0" smtClean="0"/>
              <a:t>Camps offered during Holiday weeks</a:t>
            </a:r>
          </a:p>
          <a:p>
            <a:pPr lvl="1">
              <a:defRPr/>
            </a:pPr>
            <a:r>
              <a:rPr lang="en-US" dirty="0" smtClean="0"/>
              <a:t>Before/After Care</a:t>
            </a:r>
          </a:p>
          <a:p>
            <a:pPr>
              <a:defRPr/>
            </a:pPr>
            <a:endParaRPr lang="en-US" dirty="0" smtClean="0"/>
          </a:p>
          <a:p>
            <a:pPr>
              <a:defRPr/>
            </a:pPr>
            <a:r>
              <a:rPr lang="en-US" sz="3100" dirty="0" smtClean="0"/>
              <a:t>Camps promote Healthy Lifestyles</a:t>
            </a:r>
          </a:p>
          <a:p>
            <a:pPr lvl="1">
              <a:defRPr/>
            </a:pPr>
            <a:r>
              <a:rPr lang="en-US" dirty="0" err="1" smtClean="0"/>
              <a:t>Fitkids</a:t>
            </a:r>
            <a:endParaRPr lang="en-US" dirty="0" smtClean="0"/>
          </a:p>
          <a:p>
            <a:pPr lvl="1">
              <a:defRPr/>
            </a:pPr>
            <a:r>
              <a:rPr lang="en-US" dirty="0" smtClean="0"/>
              <a:t>Camp-</a:t>
            </a:r>
            <a:r>
              <a:rPr lang="en-US" dirty="0" err="1" smtClean="0"/>
              <a:t>Rec</a:t>
            </a:r>
            <a:endParaRPr lang="en-US" dirty="0"/>
          </a:p>
        </p:txBody>
      </p:sp>
      <p:pic>
        <p:nvPicPr>
          <p:cNvPr id="11268" name="Picture 3" descr="FlagFB[1].BMP"/>
          <p:cNvPicPr>
            <a:picLocks noChangeAspect="1"/>
          </p:cNvPicPr>
          <p:nvPr/>
        </p:nvPicPr>
        <p:blipFill>
          <a:blip r:embed="rId3" cstate="print"/>
          <a:srcRect/>
          <a:stretch>
            <a:fillRect/>
          </a:stretch>
        </p:blipFill>
        <p:spPr bwMode="auto">
          <a:xfrm>
            <a:off x="5029200" y="2286000"/>
            <a:ext cx="3444875" cy="3505200"/>
          </a:xfrm>
          <a:prstGeom prst="rect">
            <a:avLst/>
          </a:prstGeom>
          <a:noFill/>
          <a:ln w="9525">
            <a:solidFill>
              <a:schemeClr val="tx1"/>
            </a:solidFill>
            <a:miter lim="800000"/>
            <a:headEnd/>
            <a:tailEnd/>
          </a:ln>
        </p:spPr>
      </p:pic>
      <p:sp>
        <p:nvSpPr>
          <p:cNvPr id="11269" name="Content Placeholder 2"/>
          <p:cNvSpPr txBox="1">
            <a:spLocks/>
          </p:cNvSpPr>
          <p:nvPr/>
        </p:nvSpPr>
        <p:spPr bwMode="auto">
          <a:xfrm>
            <a:off x="914400" y="1447800"/>
            <a:ext cx="7772400" cy="838200"/>
          </a:xfrm>
          <a:prstGeom prst="rect">
            <a:avLst/>
          </a:prstGeom>
          <a:noFill/>
          <a:ln w="9525">
            <a:noFill/>
            <a:miter lim="800000"/>
            <a:headEnd/>
            <a:tailEnd/>
          </a:ln>
        </p:spPr>
        <p:txBody>
          <a:bodyPr/>
          <a:lstStyle/>
          <a:p>
            <a:pPr marL="273050" indent="-273050" algn="ctr">
              <a:spcBef>
                <a:spcPts val="575"/>
              </a:spcBef>
              <a:buClr>
                <a:schemeClr val="accent1"/>
              </a:buClr>
              <a:buSzPct val="85000"/>
              <a:buFont typeface="Wingdings 2" pitchFamily="18" charset="2"/>
              <a:buNone/>
            </a:pPr>
            <a:r>
              <a:rPr lang="en-US" sz="2600" b="1"/>
              <a:t>2010 Highlights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CC Board Report">
  <a:themeElements>
    <a:clrScheme name="OCCC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OC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CC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OCCC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OCCC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
      <a:clrScheme name="OCCC 4">
        <a:dk1>
          <a:srgbClr val="1A1A70"/>
        </a:dk1>
        <a:lt1>
          <a:srgbClr val="FFFFFF"/>
        </a:lt1>
        <a:dk2>
          <a:srgbClr val="12449E"/>
        </a:dk2>
        <a:lt2>
          <a:srgbClr val="C0C0C0"/>
        </a:lt2>
        <a:accent1>
          <a:srgbClr val="C81E1E"/>
        </a:accent1>
        <a:accent2>
          <a:srgbClr val="FFF871"/>
        </a:accent2>
        <a:accent3>
          <a:srgbClr val="FFFFFF"/>
        </a:accent3>
        <a:accent4>
          <a:srgbClr val="14145F"/>
        </a:accent4>
        <a:accent5>
          <a:srgbClr val="E0ABAB"/>
        </a:accent5>
        <a:accent6>
          <a:srgbClr val="E7E166"/>
        </a:accent6>
        <a:hlink>
          <a:srgbClr val="41C144"/>
        </a:hlink>
        <a:folHlink>
          <a:srgbClr val="F6A23C"/>
        </a:folHlink>
      </a:clrScheme>
      <a:clrMap bg1="lt1" tx1="dk1" bg2="lt2" tx2="dk2" accent1="accent1" accent2="accent2" accent3="accent3" accent4="accent4" accent5="accent5" accent6="accent6" hlink="hlink" folHlink="folHlink"/>
    </a:extraClrScheme>
    <a:extraClrScheme>
      <a:clrScheme name="OCCC 5">
        <a:dk1>
          <a:srgbClr val="1A1A70"/>
        </a:dk1>
        <a:lt1>
          <a:srgbClr val="FFFFFF"/>
        </a:lt1>
        <a:dk2>
          <a:srgbClr val="610F0F"/>
        </a:dk2>
        <a:lt2>
          <a:srgbClr val="C0C0C0"/>
        </a:lt2>
        <a:accent1>
          <a:srgbClr val="C81E1E"/>
        </a:accent1>
        <a:accent2>
          <a:srgbClr val="FFF871"/>
        </a:accent2>
        <a:accent3>
          <a:srgbClr val="FFFFFF"/>
        </a:accent3>
        <a:accent4>
          <a:srgbClr val="14145F"/>
        </a:accent4>
        <a:accent5>
          <a:srgbClr val="E0ABAB"/>
        </a:accent5>
        <a:accent6>
          <a:srgbClr val="E7E166"/>
        </a:accent6>
        <a:hlink>
          <a:srgbClr val="41C144"/>
        </a:hlink>
        <a:folHlink>
          <a:srgbClr val="F6A23C"/>
        </a:folHlink>
      </a:clrScheme>
      <a:clrMap bg1="lt1" tx1="dk1" bg2="lt2" tx2="dk2" accent1="accent1" accent2="accent2" accent3="accent3" accent4="accent4" accent5="accent5" accent6="accent6" hlink="hlink" folHlink="folHlink"/>
    </a:extraClrScheme>
    <a:extraClrScheme>
      <a:clrScheme name="OCCC 6">
        <a:dk1>
          <a:srgbClr val="751515"/>
        </a:dk1>
        <a:lt1>
          <a:srgbClr val="FFFFFF"/>
        </a:lt1>
        <a:dk2>
          <a:srgbClr val="610F0F"/>
        </a:dk2>
        <a:lt2>
          <a:srgbClr val="C0C0C0"/>
        </a:lt2>
        <a:accent1>
          <a:srgbClr val="C81E1E"/>
        </a:accent1>
        <a:accent2>
          <a:srgbClr val="FFF871"/>
        </a:accent2>
        <a:accent3>
          <a:srgbClr val="FFFFFF"/>
        </a:accent3>
        <a:accent4>
          <a:srgbClr val="631010"/>
        </a:accent4>
        <a:accent5>
          <a:srgbClr val="E0ABAB"/>
        </a:accent5>
        <a:accent6>
          <a:srgbClr val="E7E166"/>
        </a:accent6>
        <a:hlink>
          <a:srgbClr val="41C144"/>
        </a:hlink>
        <a:folHlink>
          <a:srgbClr val="F6A23C"/>
        </a:folHlink>
      </a:clrScheme>
      <a:clrMap bg1="lt1" tx1="dk1" bg2="lt2" tx2="dk2" accent1="accent1" accent2="accent2" accent3="accent3" accent4="accent4" accent5="accent5" accent6="accent6" hlink="hlink" folHlink="folHlink"/>
    </a:extraClrScheme>
    <a:extraClrScheme>
      <a:clrScheme name="OCCC 7">
        <a:dk1>
          <a:srgbClr val="751515"/>
        </a:dk1>
        <a:lt1>
          <a:srgbClr val="FFFFFF"/>
        </a:lt1>
        <a:dk2>
          <a:srgbClr val="610F0F"/>
        </a:dk2>
        <a:lt2>
          <a:srgbClr val="C0C0C0"/>
        </a:lt2>
        <a:accent1>
          <a:srgbClr val="C81E1E"/>
        </a:accent1>
        <a:accent2>
          <a:srgbClr val="FFF871"/>
        </a:accent2>
        <a:accent3>
          <a:srgbClr val="FFFFFF"/>
        </a:accent3>
        <a:accent4>
          <a:srgbClr val="631010"/>
        </a:accent4>
        <a:accent5>
          <a:srgbClr val="E0ABAB"/>
        </a:accent5>
        <a:accent6>
          <a:srgbClr val="E7E166"/>
        </a:accent6>
        <a:hlink>
          <a:srgbClr val="751515"/>
        </a:hlink>
        <a:folHlink>
          <a:srgbClr val="F6A23C"/>
        </a:folHlink>
      </a:clrScheme>
      <a:clrMap bg1="lt1" tx1="dk1" bg2="lt2" tx2="dk2" accent1="accent1" accent2="accent2" accent3="accent3" accent4="accent4" accent5="accent5" accent6="accent6" hlink="hlink" folHlink="folHlink"/>
    </a:extraClrScheme>
    <a:extraClrScheme>
      <a:clrScheme name="OCCC 8">
        <a:dk1>
          <a:srgbClr val="751515"/>
        </a:dk1>
        <a:lt1>
          <a:srgbClr val="FFFFFF"/>
        </a:lt1>
        <a:dk2>
          <a:srgbClr val="610F0F"/>
        </a:dk2>
        <a:lt2>
          <a:srgbClr val="C0C0C0"/>
        </a:lt2>
        <a:accent1>
          <a:srgbClr val="C81E1E"/>
        </a:accent1>
        <a:accent2>
          <a:srgbClr val="F6A23C"/>
        </a:accent2>
        <a:accent3>
          <a:srgbClr val="FFFFFF"/>
        </a:accent3>
        <a:accent4>
          <a:srgbClr val="631010"/>
        </a:accent4>
        <a:accent5>
          <a:srgbClr val="E0ABAB"/>
        </a:accent5>
        <a:accent6>
          <a:srgbClr val="DF9235"/>
        </a:accent6>
        <a:hlink>
          <a:srgbClr val="751515"/>
        </a:hlink>
        <a:folHlink>
          <a:srgbClr val="F6A23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OCCC Board Report</Template>
  <TotalTime>4635</TotalTime>
  <Words>1239</Words>
  <Application>Microsoft Office PowerPoint</Application>
  <PresentationFormat>On-screen Show (4:3)</PresentationFormat>
  <Paragraphs>118</Paragraphs>
  <Slides>13</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vt:lpstr>
      <vt:lpstr>Wingdings</vt:lpstr>
      <vt:lpstr>Wingdings 2</vt:lpstr>
      <vt:lpstr>Calibri</vt:lpstr>
      <vt:lpstr>OCCC Board Report</vt:lpstr>
      <vt:lpstr>Microsoft Office Excel Chart</vt:lpstr>
      <vt:lpstr>Community Development</vt:lpstr>
      <vt:lpstr>COMMUNITY DEVELOPMENT  SUMMER YOUTH PROGRAMS</vt:lpstr>
      <vt:lpstr>COMMUNITY OUTREACH AND EDUCATION</vt:lpstr>
      <vt:lpstr>COMMUNITY OUTREACH AND EDUCATION</vt:lpstr>
      <vt:lpstr>COMMUNITY OUTREACH AND EDUCATION</vt:lpstr>
      <vt:lpstr>COMMUNITY OUTREACH AND EDUCATION</vt:lpstr>
      <vt:lpstr>COMMUNITY OUTREACH AND EDUCATION</vt:lpstr>
      <vt:lpstr>RECREATION AND FITNESS</vt:lpstr>
      <vt:lpstr>RECREATION AND FITNESS</vt:lpstr>
      <vt:lpstr>RECREATION AND FITNESS</vt:lpstr>
      <vt:lpstr>RECREATION AND FITNESS</vt:lpstr>
      <vt:lpstr>RECREATION AND FITNESS</vt:lpstr>
      <vt:lpstr>Questions?</vt:lpstr>
    </vt:vector>
  </TitlesOfParts>
  <Company>Oklahoma City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OCCC COMMUNITY DEVELOPMENT</dc:title>
  <dc:creator>bdresel</dc:creator>
  <cp:lastModifiedBy>Janet C. Perry</cp:lastModifiedBy>
  <cp:revision>253</cp:revision>
  <dcterms:created xsi:type="dcterms:W3CDTF">2009-08-04T18:59:54Z</dcterms:created>
  <dcterms:modified xsi:type="dcterms:W3CDTF">2011-05-13T18:37:56Z</dcterms:modified>
</cp:coreProperties>
</file>